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B4F11-8328-42A7-986D-273943E180B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B9BBEFF2-0DF0-43BB-8D6D-CFC01FBF61A0}">
      <dgm:prSet/>
      <dgm:spPr>
        <a:solidFill>
          <a:schemeClr val="accent2">
            <a:lumMod val="40000"/>
            <a:lumOff val="60000"/>
          </a:schemeClr>
        </a:solidFill>
      </dgm:spPr>
      <dgm:t>
        <a:bodyPr/>
        <a:lstStyle/>
        <a:p>
          <a:pPr algn="ctr"/>
          <a:r>
            <a:rPr lang="en-US" dirty="0" err="1">
              <a:solidFill>
                <a:schemeClr val="tx1"/>
              </a:solidFill>
            </a:rPr>
            <a:t>Klinikten</a:t>
          </a:r>
          <a:r>
            <a:rPr lang="en-US" dirty="0">
              <a:solidFill>
                <a:schemeClr val="tx1"/>
              </a:solidFill>
            </a:rPr>
            <a:t> </a:t>
          </a:r>
          <a:r>
            <a:rPr lang="en-US" dirty="0" err="1">
              <a:solidFill>
                <a:schemeClr val="tx1"/>
              </a:solidFill>
            </a:rPr>
            <a:t>taburcu</a:t>
          </a:r>
          <a:r>
            <a:rPr lang="en-US" dirty="0">
              <a:solidFill>
                <a:schemeClr val="tx1"/>
              </a:solidFill>
            </a:rPr>
            <a:t> </a:t>
          </a:r>
          <a:r>
            <a:rPr lang="en-US" dirty="0" err="1">
              <a:solidFill>
                <a:schemeClr val="tx1"/>
              </a:solidFill>
            </a:rPr>
            <a:t>olmadan</a:t>
          </a:r>
          <a:r>
            <a:rPr lang="en-US" dirty="0">
              <a:solidFill>
                <a:schemeClr val="tx1"/>
              </a:solidFill>
            </a:rPr>
            <a:t> ilk </a:t>
          </a:r>
          <a:r>
            <a:rPr lang="en-US" dirty="0" err="1">
              <a:solidFill>
                <a:schemeClr val="tx1"/>
              </a:solidFill>
            </a:rPr>
            <a:t>altı</a:t>
          </a:r>
          <a:r>
            <a:rPr lang="en-US" dirty="0">
              <a:solidFill>
                <a:schemeClr val="tx1"/>
              </a:solidFill>
            </a:rPr>
            <a:t> ay </a:t>
          </a:r>
          <a:r>
            <a:rPr lang="en-US" dirty="0" err="1">
              <a:solidFill>
                <a:schemeClr val="tx1"/>
              </a:solidFill>
            </a:rPr>
            <a:t>tek</a:t>
          </a:r>
          <a:r>
            <a:rPr lang="en-US" dirty="0">
              <a:solidFill>
                <a:schemeClr val="tx1"/>
              </a:solidFill>
            </a:rPr>
            <a:t> </a:t>
          </a:r>
          <a:r>
            <a:rPr lang="en-US" dirty="0" err="1">
              <a:solidFill>
                <a:schemeClr val="tx1"/>
              </a:solidFill>
            </a:rPr>
            <a:t>başına</a:t>
          </a:r>
          <a:r>
            <a:rPr lang="en-US" dirty="0">
              <a:solidFill>
                <a:schemeClr val="tx1"/>
              </a:solidFill>
            </a:rPr>
            <a:t> </a:t>
          </a:r>
          <a:r>
            <a:rPr lang="en-US" dirty="0" err="1">
              <a:solidFill>
                <a:schemeClr val="tx1"/>
              </a:solidFill>
            </a:rPr>
            <a:t>anne</a:t>
          </a:r>
          <a:r>
            <a:rPr lang="en-US" dirty="0">
              <a:solidFill>
                <a:schemeClr val="tx1"/>
              </a:solidFill>
            </a:rPr>
            <a:t> </a:t>
          </a:r>
          <a:r>
            <a:rPr lang="en-US" dirty="0" err="1">
              <a:solidFill>
                <a:schemeClr val="tx1"/>
              </a:solidFill>
            </a:rPr>
            <a:t>sütü</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beslemenin</a:t>
          </a:r>
          <a:r>
            <a:rPr lang="en-US" dirty="0">
              <a:solidFill>
                <a:schemeClr val="tx1"/>
              </a:solidFill>
            </a:rPr>
            <a:t> </a:t>
          </a:r>
          <a:r>
            <a:rPr lang="en-US" dirty="0" err="1">
              <a:solidFill>
                <a:schemeClr val="tx1"/>
              </a:solidFill>
            </a:rPr>
            <a:t>önemi</a:t>
          </a:r>
          <a:r>
            <a:rPr lang="en-US" dirty="0">
              <a:solidFill>
                <a:schemeClr val="tx1"/>
              </a:solidFill>
            </a:rPr>
            <a:t> </a:t>
          </a:r>
          <a:r>
            <a:rPr lang="en-US" dirty="0" err="1">
              <a:solidFill>
                <a:schemeClr val="tx1"/>
              </a:solidFill>
            </a:rPr>
            <a:t>özellikle</a:t>
          </a:r>
          <a:r>
            <a:rPr lang="en-US" dirty="0">
              <a:solidFill>
                <a:schemeClr val="tx1"/>
              </a:solidFill>
            </a:rPr>
            <a:t> </a:t>
          </a:r>
          <a:r>
            <a:rPr lang="en-US" dirty="0" err="1">
              <a:solidFill>
                <a:schemeClr val="tx1"/>
              </a:solidFill>
            </a:rPr>
            <a:t>hatırlatılmalıdır</a:t>
          </a:r>
          <a:endParaRPr lang="tr-TR" dirty="0">
            <a:solidFill>
              <a:schemeClr val="tx1"/>
            </a:solidFill>
          </a:endParaRPr>
        </a:p>
      </dgm:t>
    </dgm:pt>
    <dgm:pt modelId="{E6DD374E-78E3-4C15-8655-E3F45DE6885F}" type="parTrans" cxnId="{4BA797D4-5897-429F-A754-AE1E54576E31}">
      <dgm:prSet/>
      <dgm:spPr/>
      <dgm:t>
        <a:bodyPr/>
        <a:lstStyle/>
        <a:p>
          <a:endParaRPr lang="tr-TR"/>
        </a:p>
      </dgm:t>
    </dgm:pt>
    <dgm:pt modelId="{DFE637BA-60EA-49BC-B37A-514841E7AC3B}" type="sibTrans" cxnId="{4BA797D4-5897-429F-A754-AE1E54576E31}">
      <dgm:prSet/>
      <dgm:spPr>
        <a:solidFill>
          <a:schemeClr val="accent2">
            <a:alpha val="90000"/>
          </a:schemeClr>
        </a:solidFill>
      </dgm:spPr>
      <dgm:t>
        <a:bodyPr/>
        <a:lstStyle/>
        <a:p>
          <a:endParaRPr lang="tr-TR"/>
        </a:p>
      </dgm:t>
    </dgm:pt>
    <dgm:pt modelId="{293AAD52-418F-4CB7-8448-15FCB68C1B1A}">
      <dgm:prSet/>
      <dgm:spPr>
        <a:solidFill>
          <a:schemeClr val="accent3"/>
        </a:solidFill>
      </dgm:spPr>
      <dgm:t>
        <a:bodyPr/>
        <a:lstStyle/>
        <a:p>
          <a:pPr algn="ctr"/>
          <a:r>
            <a:rPr lang="en-US" dirty="0" err="1">
              <a:solidFill>
                <a:schemeClr val="tx1"/>
              </a:solidFill>
            </a:rPr>
            <a:t>Altıncı</a:t>
          </a:r>
          <a:r>
            <a:rPr lang="en-US" dirty="0">
              <a:solidFill>
                <a:schemeClr val="tx1"/>
              </a:solidFill>
            </a:rPr>
            <a:t> </a:t>
          </a:r>
          <a:r>
            <a:rPr lang="en-US" dirty="0" err="1">
              <a:solidFill>
                <a:schemeClr val="tx1"/>
              </a:solidFill>
            </a:rPr>
            <a:t>aydan</a:t>
          </a:r>
          <a:r>
            <a:rPr lang="en-US" dirty="0">
              <a:solidFill>
                <a:schemeClr val="tx1"/>
              </a:solidFill>
            </a:rPr>
            <a:t> </a:t>
          </a:r>
          <a:r>
            <a:rPr lang="en-US" dirty="0" err="1">
              <a:solidFill>
                <a:schemeClr val="tx1"/>
              </a:solidFill>
            </a:rPr>
            <a:t>sonra</a:t>
          </a:r>
          <a:r>
            <a:rPr lang="en-US" dirty="0">
              <a:solidFill>
                <a:schemeClr val="tx1"/>
              </a:solidFill>
            </a:rPr>
            <a:t>, </a:t>
          </a:r>
          <a:r>
            <a:rPr lang="en-US" dirty="0" err="1">
              <a:solidFill>
                <a:schemeClr val="tx1"/>
              </a:solidFill>
            </a:rPr>
            <a:t>bebek</a:t>
          </a:r>
          <a:r>
            <a:rPr lang="en-US" dirty="0">
              <a:solidFill>
                <a:schemeClr val="tx1"/>
              </a:solidFill>
            </a:rPr>
            <a:t> </a:t>
          </a:r>
          <a:r>
            <a:rPr lang="tr-TR" dirty="0" smtClean="0">
              <a:solidFill>
                <a:schemeClr val="tx1"/>
              </a:solidFill>
            </a:rPr>
            <a:t>,</a:t>
          </a:r>
          <a:r>
            <a:rPr lang="en-US" dirty="0" err="1" smtClean="0">
              <a:solidFill>
                <a:schemeClr val="tx1"/>
              </a:solidFill>
            </a:rPr>
            <a:t>anne</a:t>
          </a:r>
          <a:r>
            <a:rPr lang="en-US" dirty="0" smtClean="0">
              <a:solidFill>
                <a:schemeClr val="tx1"/>
              </a:solidFill>
            </a:rPr>
            <a:t> </a:t>
          </a:r>
          <a:r>
            <a:rPr lang="en-US" dirty="0" err="1">
              <a:solidFill>
                <a:schemeClr val="tx1"/>
              </a:solidFill>
            </a:rPr>
            <a:t>sütü</a:t>
          </a:r>
          <a:r>
            <a:rPr lang="en-US" dirty="0">
              <a:solidFill>
                <a:schemeClr val="tx1"/>
              </a:solidFill>
            </a:rPr>
            <a:t> </a:t>
          </a:r>
          <a:r>
            <a:rPr lang="en-US" dirty="0" err="1">
              <a:solidFill>
                <a:schemeClr val="tx1"/>
              </a:solidFill>
            </a:rPr>
            <a:t>dışında</a:t>
          </a:r>
          <a:r>
            <a:rPr lang="en-US" dirty="0">
              <a:solidFill>
                <a:schemeClr val="tx1"/>
              </a:solidFill>
            </a:rPr>
            <a:t> </a:t>
          </a:r>
          <a:r>
            <a:rPr lang="en-US" dirty="0" err="1">
              <a:solidFill>
                <a:schemeClr val="tx1"/>
              </a:solidFill>
            </a:rPr>
            <a:t>ek</a:t>
          </a:r>
          <a:r>
            <a:rPr lang="en-US" dirty="0">
              <a:solidFill>
                <a:schemeClr val="tx1"/>
              </a:solidFill>
            </a:rPr>
            <a:t> </a:t>
          </a:r>
          <a:r>
            <a:rPr lang="en-US" dirty="0" err="1">
              <a:solidFill>
                <a:schemeClr val="tx1"/>
              </a:solidFill>
            </a:rPr>
            <a:t>besinlere</a:t>
          </a:r>
          <a:r>
            <a:rPr lang="en-US" dirty="0">
              <a:solidFill>
                <a:schemeClr val="tx1"/>
              </a:solidFill>
            </a:rPr>
            <a:t> </a:t>
          </a:r>
          <a:r>
            <a:rPr lang="en-US" dirty="0" err="1">
              <a:solidFill>
                <a:schemeClr val="tx1"/>
              </a:solidFill>
            </a:rPr>
            <a:t>ihtiyaç</a:t>
          </a:r>
          <a:r>
            <a:rPr lang="en-US" dirty="0">
              <a:solidFill>
                <a:schemeClr val="tx1"/>
              </a:solidFill>
            </a:rPr>
            <a:t> </a:t>
          </a:r>
          <a:r>
            <a:rPr lang="en-US" dirty="0" err="1">
              <a:solidFill>
                <a:schemeClr val="tx1"/>
              </a:solidFill>
            </a:rPr>
            <a:t>duyacaktır</a:t>
          </a:r>
          <a:r>
            <a:rPr lang="en-US" dirty="0">
              <a:solidFill>
                <a:schemeClr val="tx1"/>
              </a:solidFill>
            </a:rPr>
            <a:t>. </a:t>
          </a:r>
          <a:r>
            <a:rPr lang="tr-TR" dirty="0">
              <a:solidFill>
                <a:schemeClr val="tx1"/>
              </a:solidFill>
            </a:rPr>
            <a:t>Bu dönemdeki emzirmenin önemi de iyi anlatılmış olmalıdır</a:t>
          </a:r>
        </a:p>
      </dgm:t>
    </dgm:pt>
    <dgm:pt modelId="{0444A4FA-A680-4669-B427-6AF864E9CC79}" type="parTrans" cxnId="{5703F01B-85EE-4FF2-A6A0-E0867820C2BA}">
      <dgm:prSet/>
      <dgm:spPr/>
      <dgm:t>
        <a:bodyPr/>
        <a:lstStyle/>
        <a:p>
          <a:endParaRPr lang="tr-TR"/>
        </a:p>
      </dgm:t>
    </dgm:pt>
    <dgm:pt modelId="{DFA35176-3BB6-4700-A120-6FBAEF9F4F04}" type="sibTrans" cxnId="{5703F01B-85EE-4FF2-A6A0-E0867820C2BA}">
      <dgm:prSet/>
      <dgm:spPr/>
      <dgm:t>
        <a:bodyPr/>
        <a:lstStyle/>
        <a:p>
          <a:endParaRPr lang="tr-TR"/>
        </a:p>
      </dgm:t>
    </dgm:pt>
    <dgm:pt modelId="{780491F2-D85F-4DE4-B62C-0EBC47B0A497}" type="pres">
      <dgm:prSet presAssocID="{F66B4F11-8328-42A7-986D-273943E180B3}" presName="outerComposite" presStyleCnt="0">
        <dgm:presLayoutVars>
          <dgm:chMax val="5"/>
          <dgm:dir/>
          <dgm:resizeHandles val="exact"/>
        </dgm:presLayoutVars>
      </dgm:prSet>
      <dgm:spPr/>
      <dgm:t>
        <a:bodyPr/>
        <a:lstStyle/>
        <a:p>
          <a:endParaRPr lang="tr-TR"/>
        </a:p>
      </dgm:t>
    </dgm:pt>
    <dgm:pt modelId="{70969A98-FC0A-49CA-A1F6-2BFBE57C06D3}" type="pres">
      <dgm:prSet presAssocID="{F66B4F11-8328-42A7-986D-273943E180B3}" presName="dummyMaxCanvas" presStyleCnt="0">
        <dgm:presLayoutVars/>
      </dgm:prSet>
      <dgm:spPr/>
    </dgm:pt>
    <dgm:pt modelId="{17EAF472-FAE6-42E9-865D-07AD0F8FDBF1}" type="pres">
      <dgm:prSet presAssocID="{F66B4F11-8328-42A7-986D-273943E180B3}" presName="TwoNodes_1" presStyleLbl="node1" presStyleIdx="0" presStyleCnt="2" custLinFactNeighborX="2578" custLinFactNeighborY="5845">
        <dgm:presLayoutVars>
          <dgm:bulletEnabled val="1"/>
        </dgm:presLayoutVars>
      </dgm:prSet>
      <dgm:spPr/>
      <dgm:t>
        <a:bodyPr/>
        <a:lstStyle/>
        <a:p>
          <a:endParaRPr lang="tr-TR"/>
        </a:p>
      </dgm:t>
    </dgm:pt>
    <dgm:pt modelId="{6979D8D1-88D9-41D0-9138-4482B8C329D1}" type="pres">
      <dgm:prSet presAssocID="{F66B4F11-8328-42A7-986D-273943E180B3}" presName="TwoNodes_2" presStyleLbl="node1" presStyleIdx="1" presStyleCnt="2" custScaleX="107783">
        <dgm:presLayoutVars>
          <dgm:bulletEnabled val="1"/>
        </dgm:presLayoutVars>
      </dgm:prSet>
      <dgm:spPr/>
      <dgm:t>
        <a:bodyPr/>
        <a:lstStyle/>
        <a:p>
          <a:endParaRPr lang="tr-TR"/>
        </a:p>
      </dgm:t>
    </dgm:pt>
    <dgm:pt modelId="{0F845C52-8D83-4130-B930-30D31D6D3687}" type="pres">
      <dgm:prSet presAssocID="{F66B4F11-8328-42A7-986D-273943E180B3}" presName="TwoConn_1-2" presStyleLbl="fgAccFollowNode1" presStyleIdx="0" presStyleCnt="1" custLinFactNeighborX="-1491" custLinFactNeighborY="-11202">
        <dgm:presLayoutVars>
          <dgm:bulletEnabled val="1"/>
        </dgm:presLayoutVars>
      </dgm:prSet>
      <dgm:spPr/>
      <dgm:t>
        <a:bodyPr/>
        <a:lstStyle/>
        <a:p>
          <a:endParaRPr lang="tr-TR"/>
        </a:p>
      </dgm:t>
    </dgm:pt>
    <dgm:pt modelId="{1A243CF7-C3A7-48C8-BA5E-7BAC68554496}" type="pres">
      <dgm:prSet presAssocID="{F66B4F11-8328-42A7-986D-273943E180B3}" presName="TwoNodes_1_text" presStyleLbl="node1" presStyleIdx="1" presStyleCnt="2">
        <dgm:presLayoutVars>
          <dgm:bulletEnabled val="1"/>
        </dgm:presLayoutVars>
      </dgm:prSet>
      <dgm:spPr/>
      <dgm:t>
        <a:bodyPr/>
        <a:lstStyle/>
        <a:p>
          <a:endParaRPr lang="tr-TR"/>
        </a:p>
      </dgm:t>
    </dgm:pt>
    <dgm:pt modelId="{4A1F4E9A-854B-483F-B0BF-6BD702BBFEEE}" type="pres">
      <dgm:prSet presAssocID="{F66B4F11-8328-42A7-986D-273943E180B3}" presName="TwoNodes_2_text" presStyleLbl="node1" presStyleIdx="1" presStyleCnt="2">
        <dgm:presLayoutVars>
          <dgm:bulletEnabled val="1"/>
        </dgm:presLayoutVars>
      </dgm:prSet>
      <dgm:spPr/>
      <dgm:t>
        <a:bodyPr/>
        <a:lstStyle/>
        <a:p>
          <a:endParaRPr lang="tr-TR"/>
        </a:p>
      </dgm:t>
    </dgm:pt>
  </dgm:ptLst>
  <dgm:cxnLst>
    <dgm:cxn modelId="{5703F01B-85EE-4FF2-A6A0-E0867820C2BA}" srcId="{F66B4F11-8328-42A7-986D-273943E180B3}" destId="{293AAD52-418F-4CB7-8448-15FCB68C1B1A}" srcOrd="1" destOrd="0" parTransId="{0444A4FA-A680-4669-B427-6AF864E9CC79}" sibTransId="{DFA35176-3BB6-4700-A120-6FBAEF9F4F04}"/>
    <dgm:cxn modelId="{F72E0186-CA65-4060-8AA1-8197C80A0815}" type="presOf" srcId="{293AAD52-418F-4CB7-8448-15FCB68C1B1A}" destId="{6979D8D1-88D9-41D0-9138-4482B8C329D1}" srcOrd="0" destOrd="0" presId="urn:microsoft.com/office/officeart/2005/8/layout/vProcess5"/>
    <dgm:cxn modelId="{99C3DA9E-C0BA-4D9D-97F5-B91CE9217B93}" type="presOf" srcId="{B9BBEFF2-0DF0-43BB-8D6D-CFC01FBF61A0}" destId="{17EAF472-FAE6-42E9-865D-07AD0F8FDBF1}" srcOrd="0" destOrd="0" presId="urn:microsoft.com/office/officeart/2005/8/layout/vProcess5"/>
    <dgm:cxn modelId="{77D5923C-3ECC-4C86-A56E-596593906BD5}" type="presOf" srcId="{F66B4F11-8328-42A7-986D-273943E180B3}" destId="{780491F2-D85F-4DE4-B62C-0EBC47B0A497}" srcOrd="0" destOrd="0" presId="urn:microsoft.com/office/officeart/2005/8/layout/vProcess5"/>
    <dgm:cxn modelId="{F46BE3F4-6D9F-4E64-A413-3A72F01645CF}" type="presOf" srcId="{B9BBEFF2-0DF0-43BB-8D6D-CFC01FBF61A0}" destId="{1A243CF7-C3A7-48C8-BA5E-7BAC68554496}" srcOrd="1" destOrd="0" presId="urn:microsoft.com/office/officeart/2005/8/layout/vProcess5"/>
    <dgm:cxn modelId="{0DFBA621-16E4-4568-9465-F8E19C515223}" type="presOf" srcId="{DFE637BA-60EA-49BC-B37A-514841E7AC3B}" destId="{0F845C52-8D83-4130-B930-30D31D6D3687}" srcOrd="0" destOrd="0" presId="urn:microsoft.com/office/officeart/2005/8/layout/vProcess5"/>
    <dgm:cxn modelId="{9B0F7F90-3EA3-4B75-A1B7-7311CB200D6E}" type="presOf" srcId="{293AAD52-418F-4CB7-8448-15FCB68C1B1A}" destId="{4A1F4E9A-854B-483F-B0BF-6BD702BBFEEE}" srcOrd="1" destOrd="0" presId="urn:microsoft.com/office/officeart/2005/8/layout/vProcess5"/>
    <dgm:cxn modelId="{4BA797D4-5897-429F-A754-AE1E54576E31}" srcId="{F66B4F11-8328-42A7-986D-273943E180B3}" destId="{B9BBEFF2-0DF0-43BB-8D6D-CFC01FBF61A0}" srcOrd="0" destOrd="0" parTransId="{E6DD374E-78E3-4C15-8655-E3F45DE6885F}" sibTransId="{DFE637BA-60EA-49BC-B37A-514841E7AC3B}"/>
    <dgm:cxn modelId="{739426FB-52C0-4E1D-90CB-DFBC72E77D82}" type="presParOf" srcId="{780491F2-D85F-4DE4-B62C-0EBC47B0A497}" destId="{70969A98-FC0A-49CA-A1F6-2BFBE57C06D3}" srcOrd="0" destOrd="0" presId="urn:microsoft.com/office/officeart/2005/8/layout/vProcess5"/>
    <dgm:cxn modelId="{774CC79B-CB83-41B4-8621-5661B624FE16}" type="presParOf" srcId="{780491F2-D85F-4DE4-B62C-0EBC47B0A497}" destId="{17EAF472-FAE6-42E9-865D-07AD0F8FDBF1}" srcOrd="1" destOrd="0" presId="urn:microsoft.com/office/officeart/2005/8/layout/vProcess5"/>
    <dgm:cxn modelId="{A211AD8B-8771-4D50-B875-EB3061ECB4C6}" type="presParOf" srcId="{780491F2-D85F-4DE4-B62C-0EBC47B0A497}" destId="{6979D8D1-88D9-41D0-9138-4482B8C329D1}" srcOrd="2" destOrd="0" presId="urn:microsoft.com/office/officeart/2005/8/layout/vProcess5"/>
    <dgm:cxn modelId="{8E036FC8-31F7-48E5-A024-01C15F5AF17F}" type="presParOf" srcId="{780491F2-D85F-4DE4-B62C-0EBC47B0A497}" destId="{0F845C52-8D83-4130-B930-30D31D6D3687}" srcOrd="3" destOrd="0" presId="urn:microsoft.com/office/officeart/2005/8/layout/vProcess5"/>
    <dgm:cxn modelId="{45F29499-8708-47E6-8191-70A715BF18A4}" type="presParOf" srcId="{780491F2-D85F-4DE4-B62C-0EBC47B0A497}" destId="{1A243CF7-C3A7-48C8-BA5E-7BAC68554496}" srcOrd="4" destOrd="0" presId="urn:microsoft.com/office/officeart/2005/8/layout/vProcess5"/>
    <dgm:cxn modelId="{834B9397-2E96-4578-B195-4359F83CEC3E}" type="presParOf" srcId="{780491F2-D85F-4DE4-B62C-0EBC47B0A497}" destId="{4A1F4E9A-854B-483F-B0BF-6BD702BBFEEE}"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BF133-FA44-4E79-820D-7BD65166C495}" type="doc">
      <dgm:prSet loTypeId="urn:microsoft.com/office/officeart/2005/8/layout/gear1" loCatId="process" qsTypeId="urn:microsoft.com/office/officeart/2005/8/quickstyle/simple1" qsCatId="simple" csTypeId="urn:microsoft.com/office/officeart/2005/8/colors/accent1_2" csCatId="accent1" phldr="1"/>
      <dgm:spPr/>
    </dgm:pt>
    <dgm:pt modelId="{1063C5B2-005E-483A-97FF-AFBAB3E84FEE}">
      <dgm:prSet phldrT="[Metin]" custT="1"/>
      <dgm:spPr>
        <a:solidFill>
          <a:schemeClr val="accent2">
            <a:lumMod val="40000"/>
            <a:lumOff val="60000"/>
          </a:schemeClr>
        </a:solidFill>
      </dgm:spPr>
      <dgm:t>
        <a:bodyPr/>
        <a:lstStyle/>
        <a:p>
          <a:r>
            <a:rPr lang="tr-TR" sz="2800" b="1" dirty="0">
              <a:solidFill>
                <a:schemeClr val="tx1"/>
              </a:solidFill>
            </a:rPr>
            <a:t>Emzirme Tekniği</a:t>
          </a:r>
        </a:p>
      </dgm:t>
    </dgm:pt>
    <dgm:pt modelId="{87A6BF50-C44C-4EB7-B732-695F0BFF4274}" type="parTrans" cxnId="{D921CB93-E028-4E60-9B88-DEC6F9352655}">
      <dgm:prSet/>
      <dgm:spPr/>
      <dgm:t>
        <a:bodyPr/>
        <a:lstStyle/>
        <a:p>
          <a:endParaRPr lang="tr-TR"/>
        </a:p>
      </dgm:t>
    </dgm:pt>
    <dgm:pt modelId="{D2080285-7B39-4DC7-B509-31D93FAC2EF2}" type="sibTrans" cxnId="{D921CB93-E028-4E60-9B88-DEC6F9352655}">
      <dgm:prSet/>
      <dgm:spPr/>
      <dgm:t>
        <a:bodyPr/>
        <a:lstStyle/>
        <a:p>
          <a:endParaRPr lang="tr-TR"/>
        </a:p>
      </dgm:t>
    </dgm:pt>
    <dgm:pt modelId="{6984C057-7646-4189-8312-2B8E487AB4AE}">
      <dgm:prSet phldrT="[Metin]" custT="1"/>
      <dgm:spPr>
        <a:solidFill>
          <a:schemeClr val="accent5">
            <a:lumMod val="60000"/>
            <a:lumOff val="40000"/>
          </a:schemeClr>
        </a:solidFill>
      </dgm:spPr>
      <dgm:t>
        <a:bodyPr/>
        <a:lstStyle/>
        <a:p>
          <a:r>
            <a:rPr lang="tr-TR" sz="2800" b="1" dirty="0">
              <a:solidFill>
                <a:schemeClr val="tx1"/>
              </a:solidFill>
            </a:rPr>
            <a:t>Aile Desteği</a:t>
          </a:r>
        </a:p>
      </dgm:t>
    </dgm:pt>
    <dgm:pt modelId="{8EDE40C1-F3EB-4647-9BAD-BB96720179D0}" type="parTrans" cxnId="{B1780B42-EB2B-4043-935D-8B9E570CC28D}">
      <dgm:prSet/>
      <dgm:spPr/>
      <dgm:t>
        <a:bodyPr/>
        <a:lstStyle/>
        <a:p>
          <a:endParaRPr lang="tr-TR"/>
        </a:p>
      </dgm:t>
    </dgm:pt>
    <dgm:pt modelId="{D0DE81E3-9BA1-4DDD-9667-F20B6372877A}" type="sibTrans" cxnId="{B1780B42-EB2B-4043-935D-8B9E570CC28D}">
      <dgm:prSet/>
      <dgm:spPr/>
      <dgm:t>
        <a:bodyPr/>
        <a:lstStyle/>
        <a:p>
          <a:endParaRPr lang="tr-TR"/>
        </a:p>
      </dgm:t>
    </dgm:pt>
    <dgm:pt modelId="{1EBBE222-90FC-41E2-AB8C-AA47F3233872}">
      <dgm:prSet phldrT="[Metin]" custT="1"/>
      <dgm:spPr>
        <a:solidFill>
          <a:schemeClr val="accent6">
            <a:lumMod val="40000"/>
            <a:lumOff val="60000"/>
          </a:schemeClr>
        </a:solidFill>
      </dgm:spPr>
      <dgm:t>
        <a:bodyPr/>
        <a:lstStyle/>
        <a:p>
          <a:r>
            <a:rPr lang="tr-TR" sz="2800" b="1" dirty="0">
              <a:solidFill>
                <a:schemeClr val="tx1"/>
              </a:solidFill>
            </a:rPr>
            <a:t>Toplum Sağlık Uygulamaları</a:t>
          </a:r>
        </a:p>
      </dgm:t>
    </dgm:pt>
    <dgm:pt modelId="{3970A118-9163-4F2B-A51C-46B80921DAE9}" type="parTrans" cxnId="{9E836CC7-22FE-4B1B-80E1-5551FB37D819}">
      <dgm:prSet/>
      <dgm:spPr/>
      <dgm:t>
        <a:bodyPr/>
        <a:lstStyle/>
        <a:p>
          <a:endParaRPr lang="tr-TR"/>
        </a:p>
      </dgm:t>
    </dgm:pt>
    <dgm:pt modelId="{B021985A-9506-4836-B34A-97F98D468D88}" type="sibTrans" cxnId="{9E836CC7-22FE-4B1B-80E1-5551FB37D819}">
      <dgm:prSet/>
      <dgm:spPr/>
      <dgm:t>
        <a:bodyPr/>
        <a:lstStyle/>
        <a:p>
          <a:endParaRPr lang="tr-TR"/>
        </a:p>
      </dgm:t>
    </dgm:pt>
    <dgm:pt modelId="{CCA3DC3A-6C3F-403C-93E1-5D7B2F77410A}">
      <dgm:prSet/>
      <dgm:spPr/>
      <dgm:t>
        <a:bodyPr/>
        <a:lstStyle/>
        <a:p>
          <a:endParaRPr lang="tr-TR"/>
        </a:p>
      </dgm:t>
    </dgm:pt>
    <dgm:pt modelId="{76F69079-9FF0-4629-AE8C-0672E5A2EDD2}" type="parTrans" cxnId="{6D9E3FAB-E34B-4BEA-9D56-590C90D814B0}">
      <dgm:prSet/>
      <dgm:spPr/>
      <dgm:t>
        <a:bodyPr/>
        <a:lstStyle/>
        <a:p>
          <a:endParaRPr lang="tr-TR"/>
        </a:p>
      </dgm:t>
    </dgm:pt>
    <dgm:pt modelId="{BC37E5D1-BCAF-4A3C-82D6-4DEDCDDE8E4B}" type="sibTrans" cxnId="{6D9E3FAB-E34B-4BEA-9D56-590C90D814B0}">
      <dgm:prSet/>
      <dgm:spPr/>
      <dgm:t>
        <a:bodyPr/>
        <a:lstStyle/>
        <a:p>
          <a:endParaRPr lang="tr-TR"/>
        </a:p>
      </dgm:t>
    </dgm:pt>
    <dgm:pt modelId="{BBB5E36F-177D-4603-A798-6CCC70A8810E}" type="pres">
      <dgm:prSet presAssocID="{20BBF133-FA44-4E79-820D-7BD65166C495}" presName="composite" presStyleCnt="0">
        <dgm:presLayoutVars>
          <dgm:chMax val="3"/>
          <dgm:animLvl val="lvl"/>
          <dgm:resizeHandles val="exact"/>
        </dgm:presLayoutVars>
      </dgm:prSet>
      <dgm:spPr/>
    </dgm:pt>
    <dgm:pt modelId="{95D1E0FC-4BE6-45A1-9778-6E5E33B05806}" type="pres">
      <dgm:prSet presAssocID="{1063C5B2-005E-483A-97FF-AFBAB3E84FEE}" presName="gear1" presStyleLbl="node1" presStyleIdx="0" presStyleCnt="3" custScaleX="117653" custScaleY="100178" custLinFactNeighborX="8539" custLinFactNeighborY="-23990">
        <dgm:presLayoutVars>
          <dgm:chMax val="1"/>
          <dgm:bulletEnabled val="1"/>
        </dgm:presLayoutVars>
      </dgm:prSet>
      <dgm:spPr/>
      <dgm:t>
        <a:bodyPr/>
        <a:lstStyle/>
        <a:p>
          <a:endParaRPr lang="tr-TR"/>
        </a:p>
      </dgm:t>
    </dgm:pt>
    <dgm:pt modelId="{0C1FAA42-B7F2-4F77-884D-BFF5E4FBC521}" type="pres">
      <dgm:prSet presAssocID="{1063C5B2-005E-483A-97FF-AFBAB3E84FEE}" presName="gear1srcNode" presStyleLbl="node1" presStyleIdx="0" presStyleCnt="3"/>
      <dgm:spPr/>
      <dgm:t>
        <a:bodyPr/>
        <a:lstStyle/>
        <a:p>
          <a:endParaRPr lang="tr-TR"/>
        </a:p>
      </dgm:t>
    </dgm:pt>
    <dgm:pt modelId="{B736CED3-616E-4A18-A6B1-8752818A3BE4}" type="pres">
      <dgm:prSet presAssocID="{1063C5B2-005E-483A-97FF-AFBAB3E84FEE}" presName="gear1dstNode" presStyleLbl="node1" presStyleIdx="0" presStyleCnt="3"/>
      <dgm:spPr/>
      <dgm:t>
        <a:bodyPr/>
        <a:lstStyle/>
        <a:p>
          <a:endParaRPr lang="tr-TR"/>
        </a:p>
      </dgm:t>
    </dgm:pt>
    <dgm:pt modelId="{CBE3AF5D-595A-40A8-8343-84AFE2C57EB3}" type="pres">
      <dgm:prSet presAssocID="{6984C057-7646-4189-8312-2B8E487AB4AE}" presName="gear2" presStyleLbl="node1" presStyleIdx="1" presStyleCnt="3" custScaleX="169103" custScaleY="150185" custLinFactNeighborX="-6060" custLinFactNeighborY="6870">
        <dgm:presLayoutVars>
          <dgm:chMax val="1"/>
          <dgm:bulletEnabled val="1"/>
        </dgm:presLayoutVars>
      </dgm:prSet>
      <dgm:spPr/>
      <dgm:t>
        <a:bodyPr/>
        <a:lstStyle/>
        <a:p>
          <a:endParaRPr lang="tr-TR"/>
        </a:p>
      </dgm:t>
    </dgm:pt>
    <dgm:pt modelId="{313EFEF5-6D2A-4497-8DEA-5AE176611886}" type="pres">
      <dgm:prSet presAssocID="{6984C057-7646-4189-8312-2B8E487AB4AE}" presName="gear2srcNode" presStyleLbl="node1" presStyleIdx="1" presStyleCnt="3"/>
      <dgm:spPr/>
      <dgm:t>
        <a:bodyPr/>
        <a:lstStyle/>
        <a:p>
          <a:endParaRPr lang="tr-TR"/>
        </a:p>
      </dgm:t>
    </dgm:pt>
    <dgm:pt modelId="{B873C5C4-36CF-4E08-A980-076317939A62}" type="pres">
      <dgm:prSet presAssocID="{6984C057-7646-4189-8312-2B8E487AB4AE}" presName="gear2dstNode" presStyleLbl="node1" presStyleIdx="1" presStyleCnt="3"/>
      <dgm:spPr/>
      <dgm:t>
        <a:bodyPr/>
        <a:lstStyle/>
        <a:p>
          <a:endParaRPr lang="tr-TR"/>
        </a:p>
      </dgm:t>
    </dgm:pt>
    <dgm:pt modelId="{2053C7FC-5AA4-417A-9B26-096E59E75BA6}" type="pres">
      <dgm:prSet presAssocID="{1EBBE222-90FC-41E2-AB8C-AA47F3233872}" presName="gear3" presStyleLbl="node1" presStyleIdx="2" presStyleCnt="3" custScaleX="174585" custScaleY="145386" custLinFactNeighborX="4730" custLinFactNeighborY="547"/>
      <dgm:spPr/>
      <dgm:t>
        <a:bodyPr/>
        <a:lstStyle/>
        <a:p>
          <a:endParaRPr lang="tr-TR"/>
        </a:p>
      </dgm:t>
    </dgm:pt>
    <dgm:pt modelId="{8816D872-5C58-4A95-BD41-E110DEB06E57}" type="pres">
      <dgm:prSet presAssocID="{1EBBE222-90FC-41E2-AB8C-AA47F3233872}" presName="gear3tx" presStyleLbl="node1" presStyleIdx="2" presStyleCnt="3">
        <dgm:presLayoutVars>
          <dgm:chMax val="1"/>
          <dgm:bulletEnabled val="1"/>
        </dgm:presLayoutVars>
      </dgm:prSet>
      <dgm:spPr/>
      <dgm:t>
        <a:bodyPr/>
        <a:lstStyle/>
        <a:p>
          <a:endParaRPr lang="tr-TR"/>
        </a:p>
      </dgm:t>
    </dgm:pt>
    <dgm:pt modelId="{9A7555F9-DA12-476A-A386-2191D2F9DC68}" type="pres">
      <dgm:prSet presAssocID="{1EBBE222-90FC-41E2-AB8C-AA47F3233872}" presName="gear3srcNode" presStyleLbl="node1" presStyleIdx="2" presStyleCnt="3"/>
      <dgm:spPr/>
      <dgm:t>
        <a:bodyPr/>
        <a:lstStyle/>
        <a:p>
          <a:endParaRPr lang="tr-TR"/>
        </a:p>
      </dgm:t>
    </dgm:pt>
    <dgm:pt modelId="{A9DB61FF-EB03-4F1A-8A11-AA96418F5436}" type="pres">
      <dgm:prSet presAssocID="{1EBBE222-90FC-41E2-AB8C-AA47F3233872}" presName="gear3dstNode" presStyleLbl="node1" presStyleIdx="2" presStyleCnt="3"/>
      <dgm:spPr/>
      <dgm:t>
        <a:bodyPr/>
        <a:lstStyle/>
        <a:p>
          <a:endParaRPr lang="tr-TR"/>
        </a:p>
      </dgm:t>
    </dgm:pt>
    <dgm:pt modelId="{45D46348-8F5B-4758-BBD6-3768A3B8173C}" type="pres">
      <dgm:prSet presAssocID="{D2080285-7B39-4DC7-B509-31D93FAC2EF2}" presName="connector1" presStyleLbl="sibTrans2D1" presStyleIdx="0" presStyleCnt="3" custLinFactNeighborX="3088" custLinFactNeighborY="-8126"/>
      <dgm:spPr/>
      <dgm:t>
        <a:bodyPr/>
        <a:lstStyle/>
        <a:p>
          <a:endParaRPr lang="tr-TR"/>
        </a:p>
      </dgm:t>
    </dgm:pt>
    <dgm:pt modelId="{C7DF4F21-95F8-4B58-9590-810C0A418B13}" type="pres">
      <dgm:prSet presAssocID="{D0DE81E3-9BA1-4DDD-9667-F20B6372877A}" presName="connector2" presStyleLbl="sibTrans2D1" presStyleIdx="1" presStyleCnt="3" custLinFactNeighborX="-20132" custLinFactNeighborY="6154"/>
      <dgm:spPr/>
      <dgm:t>
        <a:bodyPr/>
        <a:lstStyle/>
        <a:p>
          <a:endParaRPr lang="tr-TR"/>
        </a:p>
      </dgm:t>
    </dgm:pt>
    <dgm:pt modelId="{7687A0C8-32D4-4C62-8261-0019A1F06A80}" type="pres">
      <dgm:prSet presAssocID="{B021985A-9506-4836-B34A-97F98D468D88}" presName="connector3" presStyleLbl="sibTrans2D1" presStyleIdx="2" presStyleCnt="3" custLinFactNeighborX="-12448" custLinFactNeighborY="1660"/>
      <dgm:spPr/>
      <dgm:t>
        <a:bodyPr/>
        <a:lstStyle/>
        <a:p>
          <a:endParaRPr lang="tr-TR"/>
        </a:p>
      </dgm:t>
    </dgm:pt>
  </dgm:ptLst>
  <dgm:cxnLst>
    <dgm:cxn modelId="{96C48148-7CB6-4231-9226-A728B5D75340}" type="presOf" srcId="{D2080285-7B39-4DC7-B509-31D93FAC2EF2}" destId="{45D46348-8F5B-4758-BBD6-3768A3B8173C}" srcOrd="0" destOrd="0" presId="urn:microsoft.com/office/officeart/2005/8/layout/gear1"/>
    <dgm:cxn modelId="{C91D3D6E-82FB-4CAC-832C-A030B64E1ADA}" type="presOf" srcId="{1EBBE222-90FC-41E2-AB8C-AA47F3233872}" destId="{2053C7FC-5AA4-417A-9B26-096E59E75BA6}" srcOrd="0" destOrd="0" presId="urn:microsoft.com/office/officeart/2005/8/layout/gear1"/>
    <dgm:cxn modelId="{BFD2A8A8-1636-4F91-B136-C4B2FB495A84}" type="presOf" srcId="{1EBBE222-90FC-41E2-AB8C-AA47F3233872}" destId="{A9DB61FF-EB03-4F1A-8A11-AA96418F5436}" srcOrd="3" destOrd="0" presId="urn:microsoft.com/office/officeart/2005/8/layout/gear1"/>
    <dgm:cxn modelId="{03F31C3B-CCE3-4689-9008-5F667C95C567}" type="presOf" srcId="{20BBF133-FA44-4E79-820D-7BD65166C495}" destId="{BBB5E36F-177D-4603-A798-6CCC70A8810E}" srcOrd="0" destOrd="0" presId="urn:microsoft.com/office/officeart/2005/8/layout/gear1"/>
    <dgm:cxn modelId="{C5E7B473-8E95-4C7B-A316-AF74F7A9C078}" type="presOf" srcId="{1063C5B2-005E-483A-97FF-AFBAB3E84FEE}" destId="{0C1FAA42-B7F2-4F77-884D-BFF5E4FBC521}" srcOrd="1" destOrd="0" presId="urn:microsoft.com/office/officeart/2005/8/layout/gear1"/>
    <dgm:cxn modelId="{7A353694-3DD0-4B6C-861C-4353E0C51BC7}" type="presOf" srcId="{1063C5B2-005E-483A-97FF-AFBAB3E84FEE}" destId="{B736CED3-616E-4A18-A6B1-8752818A3BE4}" srcOrd="2" destOrd="0" presId="urn:microsoft.com/office/officeart/2005/8/layout/gear1"/>
    <dgm:cxn modelId="{B1780B42-EB2B-4043-935D-8B9E570CC28D}" srcId="{20BBF133-FA44-4E79-820D-7BD65166C495}" destId="{6984C057-7646-4189-8312-2B8E487AB4AE}" srcOrd="1" destOrd="0" parTransId="{8EDE40C1-F3EB-4647-9BAD-BB96720179D0}" sibTransId="{D0DE81E3-9BA1-4DDD-9667-F20B6372877A}"/>
    <dgm:cxn modelId="{573607FB-D153-4079-95EF-42662EBE85B3}" type="presOf" srcId="{6984C057-7646-4189-8312-2B8E487AB4AE}" destId="{CBE3AF5D-595A-40A8-8343-84AFE2C57EB3}" srcOrd="0" destOrd="0" presId="urn:microsoft.com/office/officeart/2005/8/layout/gear1"/>
    <dgm:cxn modelId="{9E836CC7-22FE-4B1B-80E1-5551FB37D819}" srcId="{20BBF133-FA44-4E79-820D-7BD65166C495}" destId="{1EBBE222-90FC-41E2-AB8C-AA47F3233872}" srcOrd="2" destOrd="0" parTransId="{3970A118-9163-4F2B-A51C-46B80921DAE9}" sibTransId="{B021985A-9506-4836-B34A-97F98D468D88}"/>
    <dgm:cxn modelId="{76147AE1-D5E1-41A1-8421-E2DA91F7B1A0}" type="presOf" srcId="{B021985A-9506-4836-B34A-97F98D468D88}" destId="{7687A0C8-32D4-4C62-8261-0019A1F06A80}" srcOrd="0" destOrd="0" presId="urn:microsoft.com/office/officeart/2005/8/layout/gear1"/>
    <dgm:cxn modelId="{6D9E3FAB-E34B-4BEA-9D56-590C90D814B0}" srcId="{20BBF133-FA44-4E79-820D-7BD65166C495}" destId="{CCA3DC3A-6C3F-403C-93E1-5D7B2F77410A}" srcOrd="3" destOrd="0" parTransId="{76F69079-9FF0-4629-AE8C-0672E5A2EDD2}" sibTransId="{BC37E5D1-BCAF-4A3C-82D6-4DEDCDDE8E4B}"/>
    <dgm:cxn modelId="{9A60030F-A79B-4FA7-B709-D2AE3B78AE34}" type="presOf" srcId="{1063C5B2-005E-483A-97FF-AFBAB3E84FEE}" destId="{95D1E0FC-4BE6-45A1-9778-6E5E33B05806}" srcOrd="0" destOrd="0" presId="urn:microsoft.com/office/officeart/2005/8/layout/gear1"/>
    <dgm:cxn modelId="{47D960D7-E0EA-452A-9C2D-C1266D431F18}" type="presOf" srcId="{6984C057-7646-4189-8312-2B8E487AB4AE}" destId="{313EFEF5-6D2A-4497-8DEA-5AE176611886}" srcOrd="1" destOrd="0" presId="urn:microsoft.com/office/officeart/2005/8/layout/gear1"/>
    <dgm:cxn modelId="{D921CB93-E028-4E60-9B88-DEC6F9352655}" srcId="{20BBF133-FA44-4E79-820D-7BD65166C495}" destId="{1063C5B2-005E-483A-97FF-AFBAB3E84FEE}" srcOrd="0" destOrd="0" parTransId="{87A6BF50-C44C-4EB7-B732-695F0BFF4274}" sibTransId="{D2080285-7B39-4DC7-B509-31D93FAC2EF2}"/>
    <dgm:cxn modelId="{0E8F6E07-17D9-4586-A7B9-D9400A06D193}" type="presOf" srcId="{1EBBE222-90FC-41E2-AB8C-AA47F3233872}" destId="{9A7555F9-DA12-476A-A386-2191D2F9DC68}" srcOrd="2" destOrd="0" presId="urn:microsoft.com/office/officeart/2005/8/layout/gear1"/>
    <dgm:cxn modelId="{EEEC6652-0D3E-462C-80BF-3A81DA58F3ED}" type="presOf" srcId="{D0DE81E3-9BA1-4DDD-9667-F20B6372877A}" destId="{C7DF4F21-95F8-4B58-9590-810C0A418B13}" srcOrd="0" destOrd="0" presId="urn:microsoft.com/office/officeart/2005/8/layout/gear1"/>
    <dgm:cxn modelId="{9FD3EC79-568C-48C8-9895-1C78A0C15E48}" type="presOf" srcId="{6984C057-7646-4189-8312-2B8E487AB4AE}" destId="{B873C5C4-36CF-4E08-A980-076317939A62}" srcOrd="2" destOrd="0" presId="urn:microsoft.com/office/officeart/2005/8/layout/gear1"/>
    <dgm:cxn modelId="{A8E767EC-18CE-4E23-9364-8A2584B72DD6}" type="presOf" srcId="{1EBBE222-90FC-41E2-AB8C-AA47F3233872}" destId="{8816D872-5C58-4A95-BD41-E110DEB06E57}" srcOrd="1" destOrd="0" presId="urn:microsoft.com/office/officeart/2005/8/layout/gear1"/>
    <dgm:cxn modelId="{B84F8CCF-E612-47FE-8163-C96FF0A74C3F}" type="presParOf" srcId="{BBB5E36F-177D-4603-A798-6CCC70A8810E}" destId="{95D1E0FC-4BE6-45A1-9778-6E5E33B05806}" srcOrd="0" destOrd="0" presId="urn:microsoft.com/office/officeart/2005/8/layout/gear1"/>
    <dgm:cxn modelId="{565E86CF-A555-478F-8827-939763A52013}" type="presParOf" srcId="{BBB5E36F-177D-4603-A798-6CCC70A8810E}" destId="{0C1FAA42-B7F2-4F77-884D-BFF5E4FBC521}" srcOrd="1" destOrd="0" presId="urn:microsoft.com/office/officeart/2005/8/layout/gear1"/>
    <dgm:cxn modelId="{89466FB5-7A20-474E-A1F7-1570634203B9}" type="presParOf" srcId="{BBB5E36F-177D-4603-A798-6CCC70A8810E}" destId="{B736CED3-616E-4A18-A6B1-8752818A3BE4}" srcOrd="2" destOrd="0" presId="urn:microsoft.com/office/officeart/2005/8/layout/gear1"/>
    <dgm:cxn modelId="{921A8EFB-9FE5-4BA6-83B4-A3A010610978}" type="presParOf" srcId="{BBB5E36F-177D-4603-A798-6CCC70A8810E}" destId="{CBE3AF5D-595A-40A8-8343-84AFE2C57EB3}" srcOrd="3" destOrd="0" presId="urn:microsoft.com/office/officeart/2005/8/layout/gear1"/>
    <dgm:cxn modelId="{AAC3CC43-0211-482F-8DE6-097C12D464A0}" type="presParOf" srcId="{BBB5E36F-177D-4603-A798-6CCC70A8810E}" destId="{313EFEF5-6D2A-4497-8DEA-5AE176611886}" srcOrd="4" destOrd="0" presId="urn:microsoft.com/office/officeart/2005/8/layout/gear1"/>
    <dgm:cxn modelId="{96066A0B-252E-44F2-B396-40A91090D760}" type="presParOf" srcId="{BBB5E36F-177D-4603-A798-6CCC70A8810E}" destId="{B873C5C4-36CF-4E08-A980-076317939A62}" srcOrd="5" destOrd="0" presId="urn:microsoft.com/office/officeart/2005/8/layout/gear1"/>
    <dgm:cxn modelId="{6768EBAA-EA6B-45E3-9D18-6BB927061E86}" type="presParOf" srcId="{BBB5E36F-177D-4603-A798-6CCC70A8810E}" destId="{2053C7FC-5AA4-417A-9B26-096E59E75BA6}" srcOrd="6" destOrd="0" presId="urn:microsoft.com/office/officeart/2005/8/layout/gear1"/>
    <dgm:cxn modelId="{0929CD57-FD7F-4FCE-943D-3C72537CC5A1}" type="presParOf" srcId="{BBB5E36F-177D-4603-A798-6CCC70A8810E}" destId="{8816D872-5C58-4A95-BD41-E110DEB06E57}" srcOrd="7" destOrd="0" presId="urn:microsoft.com/office/officeart/2005/8/layout/gear1"/>
    <dgm:cxn modelId="{489CEE80-41DB-4D60-A701-A6B6CA69307C}" type="presParOf" srcId="{BBB5E36F-177D-4603-A798-6CCC70A8810E}" destId="{9A7555F9-DA12-476A-A386-2191D2F9DC68}" srcOrd="8" destOrd="0" presId="urn:microsoft.com/office/officeart/2005/8/layout/gear1"/>
    <dgm:cxn modelId="{4D798121-C39F-4CBA-A3C3-3E520ED838C4}" type="presParOf" srcId="{BBB5E36F-177D-4603-A798-6CCC70A8810E}" destId="{A9DB61FF-EB03-4F1A-8A11-AA96418F5436}" srcOrd="9" destOrd="0" presId="urn:microsoft.com/office/officeart/2005/8/layout/gear1"/>
    <dgm:cxn modelId="{ACA7161C-9546-476C-9884-5F2781DFCD25}" type="presParOf" srcId="{BBB5E36F-177D-4603-A798-6CCC70A8810E}" destId="{45D46348-8F5B-4758-BBD6-3768A3B8173C}" srcOrd="10" destOrd="0" presId="urn:microsoft.com/office/officeart/2005/8/layout/gear1"/>
    <dgm:cxn modelId="{4C5244E6-1B1A-4103-A224-4CC6FB2BEC13}" type="presParOf" srcId="{BBB5E36F-177D-4603-A798-6CCC70A8810E}" destId="{C7DF4F21-95F8-4B58-9590-810C0A418B13}" srcOrd="11" destOrd="0" presId="urn:microsoft.com/office/officeart/2005/8/layout/gear1"/>
    <dgm:cxn modelId="{72457370-E4B3-4BED-A6C6-7647B01FB9E1}" type="presParOf" srcId="{BBB5E36F-177D-4603-A798-6CCC70A8810E}" destId="{7687A0C8-32D4-4C62-8261-0019A1F06A8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AF472-FAE6-42E9-865D-07AD0F8FDBF1}">
      <dsp:nvSpPr>
        <dsp:cNvPr id="0" name=""/>
        <dsp:cNvSpPr/>
      </dsp:nvSpPr>
      <dsp:spPr>
        <a:xfrm>
          <a:off x="43008" y="105886"/>
          <a:ext cx="6802406" cy="1811580"/>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a:solidFill>
                <a:schemeClr val="tx1"/>
              </a:solidFill>
            </a:rPr>
            <a:t>Klinikten</a:t>
          </a:r>
          <a:r>
            <a:rPr lang="en-US" sz="2300" kern="1200" dirty="0">
              <a:solidFill>
                <a:schemeClr val="tx1"/>
              </a:solidFill>
            </a:rPr>
            <a:t> </a:t>
          </a:r>
          <a:r>
            <a:rPr lang="en-US" sz="2300" kern="1200" dirty="0" err="1">
              <a:solidFill>
                <a:schemeClr val="tx1"/>
              </a:solidFill>
            </a:rPr>
            <a:t>taburcu</a:t>
          </a:r>
          <a:r>
            <a:rPr lang="en-US" sz="2300" kern="1200" dirty="0">
              <a:solidFill>
                <a:schemeClr val="tx1"/>
              </a:solidFill>
            </a:rPr>
            <a:t> </a:t>
          </a:r>
          <a:r>
            <a:rPr lang="en-US" sz="2300" kern="1200" dirty="0" err="1">
              <a:solidFill>
                <a:schemeClr val="tx1"/>
              </a:solidFill>
            </a:rPr>
            <a:t>olmadan</a:t>
          </a:r>
          <a:r>
            <a:rPr lang="en-US" sz="2300" kern="1200" dirty="0">
              <a:solidFill>
                <a:schemeClr val="tx1"/>
              </a:solidFill>
            </a:rPr>
            <a:t> ilk </a:t>
          </a:r>
          <a:r>
            <a:rPr lang="en-US" sz="2300" kern="1200" dirty="0" err="1">
              <a:solidFill>
                <a:schemeClr val="tx1"/>
              </a:solidFill>
            </a:rPr>
            <a:t>altı</a:t>
          </a:r>
          <a:r>
            <a:rPr lang="en-US" sz="2300" kern="1200" dirty="0">
              <a:solidFill>
                <a:schemeClr val="tx1"/>
              </a:solidFill>
            </a:rPr>
            <a:t> ay </a:t>
          </a:r>
          <a:r>
            <a:rPr lang="en-US" sz="2300" kern="1200" dirty="0" err="1">
              <a:solidFill>
                <a:schemeClr val="tx1"/>
              </a:solidFill>
            </a:rPr>
            <a:t>tek</a:t>
          </a:r>
          <a:r>
            <a:rPr lang="en-US" sz="2300" kern="1200" dirty="0">
              <a:solidFill>
                <a:schemeClr val="tx1"/>
              </a:solidFill>
            </a:rPr>
            <a:t> </a:t>
          </a:r>
          <a:r>
            <a:rPr lang="en-US" sz="2300" kern="1200" dirty="0" err="1">
              <a:solidFill>
                <a:schemeClr val="tx1"/>
              </a:solidFill>
            </a:rPr>
            <a:t>başına</a:t>
          </a:r>
          <a:r>
            <a:rPr lang="en-US" sz="2300" kern="1200" dirty="0">
              <a:solidFill>
                <a:schemeClr val="tx1"/>
              </a:solidFill>
            </a:rPr>
            <a:t> </a:t>
          </a:r>
          <a:r>
            <a:rPr lang="en-US" sz="2300" kern="1200" dirty="0" err="1">
              <a:solidFill>
                <a:schemeClr val="tx1"/>
              </a:solidFill>
            </a:rPr>
            <a:t>anne</a:t>
          </a:r>
          <a:r>
            <a:rPr lang="en-US" sz="2300" kern="1200" dirty="0">
              <a:solidFill>
                <a:schemeClr val="tx1"/>
              </a:solidFill>
            </a:rPr>
            <a:t> </a:t>
          </a:r>
          <a:r>
            <a:rPr lang="en-US" sz="2300" kern="1200" dirty="0" err="1">
              <a:solidFill>
                <a:schemeClr val="tx1"/>
              </a:solidFill>
            </a:rPr>
            <a:t>sütü</a:t>
          </a:r>
          <a:r>
            <a:rPr lang="en-US" sz="2300" kern="1200" dirty="0">
              <a:solidFill>
                <a:schemeClr val="tx1"/>
              </a:solidFill>
            </a:rPr>
            <a:t> </a:t>
          </a:r>
          <a:r>
            <a:rPr lang="en-US" sz="2300" kern="1200" dirty="0" err="1">
              <a:solidFill>
                <a:schemeClr val="tx1"/>
              </a:solidFill>
            </a:rPr>
            <a:t>ile</a:t>
          </a:r>
          <a:r>
            <a:rPr lang="en-US" sz="2300" kern="1200" dirty="0">
              <a:solidFill>
                <a:schemeClr val="tx1"/>
              </a:solidFill>
            </a:rPr>
            <a:t> </a:t>
          </a:r>
          <a:r>
            <a:rPr lang="en-US" sz="2300" kern="1200" dirty="0" err="1">
              <a:solidFill>
                <a:schemeClr val="tx1"/>
              </a:solidFill>
            </a:rPr>
            <a:t>beslemenin</a:t>
          </a:r>
          <a:r>
            <a:rPr lang="en-US" sz="2300" kern="1200" dirty="0">
              <a:solidFill>
                <a:schemeClr val="tx1"/>
              </a:solidFill>
            </a:rPr>
            <a:t> </a:t>
          </a:r>
          <a:r>
            <a:rPr lang="en-US" sz="2300" kern="1200" dirty="0" err="1">
              <a:solidFill>
                <a:schemeClr val="tx1"/>
              </a:solidFill>
            </a:rPr>
            <a:t>önemi</a:t>
          </a:r>
          <a:r>
            <a:rPr lang="en-US" sz="2300" kern="1200" dirty="0">
              <a:solidFill>
                <a:schemeClr val="tx1"/>
              </a:solidFill>
            </a:rPr>
            <a:t> </a:t>
          </a:r>
          <a:r>
            <a:rPr lang="en-US" sz="2300" kern="1200" dirty="0" err="1">
              <a:solidFill>
                <a:schemeClr val="tx1"/>
              </a:solidFill>
            </a:rPr>
            <a:t>özellikle</a:t>
          </a:r>
          <a:r>
            <a:rPr lang="en-US" sz="2300" kern="1200" dirty="0">
              <a:solidFill>
                <a:schemeClr val="tx1"/>
              </a:solidFill>
            </a:rPr>
            <a:t> </a:t>
          </a:r>
          <a:r>
            <a:rPr lang="en-US" sz="2300" kern="1200" dirty="0" err="1">
              <a:solidFill>
                <a:schemeClr val="tx1"/>
              </a:solidFill>
            </a:rPr>
            <a:t>hatırlatılmalıdır</a:t>
          </a:r>
          <a:endParaRPr lang="tr-TR" sz="2300" kern="1200" dirty="0">
            <a:solidFill>
              <a:schemeClr val="tx1"/>
            </a:solidFill>
          </a:endParaRPr>
        </a:p>
      </dsp:txBody>
      <dsp:txXfrm>
        <a:off x="96067" y="158945"/>
        <a:ext cx="4929997" cy="1705462"/>
      </dsp:txXfrm>
    </dsp:sp>
    <dsp:sp modelId="{6979D8D1-88D9-41D0-9138-4482B8C329D1}">
      <dsp:nvSpPr>
        <dsp:cNvPr id="0" name=""/>
        <dsp:cNvSpPr/>
      </dsp:nvSpPr>
      <dsp:spPr>
        <a:xfrm>
          <a:off x="803351" y="2214154"/>
          <a:ext cx="7331837" cy="181158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a:solidFill>
                <a:schemeClr val="tx1"/>
              </a:solidFill>
            </a:rPr>
            <a:t>Altıncı</a:t>
          </a:r>
          <a:r>
            <a:rPr lang="en-US" sz="2300" kern="1200" dirty="0">
              <a:solidFill>
                <a:schemeClr val="tx1"/>
              </a:solidFill>
            </a:rPr>
            <a:t> </a:t>
          </a:r>
          <a:r>
            <a:rPr lang="en-US" sz="2300" kern="1200" dirty="0" err="1">
              <a:solidFill>
                <a:schemeClr val="tx1"/>
              </a:solidFill>
            </a:rPr>
            <a:t>aydan</a:t>
          </a:r>
          <a:r>
            <a:rPr lang="en-US" sz="2300" kern="1200" dirty="0">
              <a:solidFill>
                <a:schemeClr val="tx1"/>
              </a:solidFill>
            </a:rPr>
            <a:t> </a:t>
          </a:r>
          <a:r>
            <a:rPr lang="en-US" sz="2300" kern="1200" dirty="0" err="1">
              <a:solidFill>
                <a:schemeClr val="tx1"/>
              </a:solidFill>
            </a:rPr>
            <a:t>sonra</a:t>
          </a:r>
          <a:r>
            <a:rPr lang="en-US" sz="2300" kern="1200" dirty="0">
              <a:solidFill>
                <a:schemeClr val="tx1"/>
              </a:solidFill>
            </a:rPr>
            <a:t>, </a:t>
          </a:r>
          <a:r>
            <a:rPr lang="en-US" sz="2300" kern="1200" dirty="0" err="1">
              <a:solidFill>
                <a:schemeClr val="tx1"/>
              </a:solidFill>
            </a:rPr>
            <a:t>bebek</a:t>
          </a:r>
          <a:r>
            <a:rPr lang="en-US" sz="2300" kern="1200" dirty="0">
              <a:solidFill>
                <a:schemeClr val="tx1"/>
              </a:solidFill>
            </a:rPr>
            <a:t> </a:t>
          </a:r>
          <a:r>
            <a:rPr lang="tr-TR" sz="2300" kern="1200" dirty="0" smtClean="0">
              <a:solidFill>
                <a:schemeClr val="tx1"/>
              </a:solidFill>
            </a:rPr>
            <a:t>,</a:t>
          </a:r>
          <a:r>
            <a:rPr lang="en-US" sz="2300" kern="1200" dirty="0" err="1" smtClean="0">
              <a:solidFill>
                <a:schemeClr val="tx1"/>
              </a:solidFill>
            </a:rPr>
            <a:t>anne</a:t>
          </a:r>
          <a:r>
            <a:rPr lang="en-US" sz="2300" kern="1200" dirty="0" smtClean="0">
              <a:solidFill>
                <a:schemeClr val="tx1"/>
              </a:solidFill>
            </a:rPr>
            <a:t> </a:t>
          </a:r>
          <a:r>
            <a:rPr lang="en-US" sz="2300" kern="1200" dirty="0" err="1">
              <a:solidFill>
                <a:schemeClr val="tx1"/>
              </a:solidFill>
            </a:rPr>
            <a:t>sütü</a:t>
          </a:r>
          <a:r>
            <a:rPr lang="en-US" sz="2300" kern="1200" dirty="0">
              <a:solidFill>
                <a:schemeClr val="tx1"/>
              </a:solidFill>
            </a:rPr>
            <a:t> </a:t>
          </a:r>
          <a:r>
            <a:rPr lang="en-US" sz="2300" kern="1200" dirty="0" err="1">
              <a:solidFill>
                <a:schemeClr val="tx1"/>
              </a:solidFill>
            </a:rPr>
            <a:t>dışında</a:t>
          </a:r>
          <a:r>
            <a:rPr lang="en-US" sz="2300" kern="1200" dirty="0">
              <a:solidFill>
                <a:schemeClr val="tx1"/>
              </a:solidFill>
            </a:rPr>
            <a:t> </a:t>
          </a:r>
          <a:r>
            <a:rPr lang="en-US" sz="2300" kern="1200" dirty="0" err="1">
              <a:solidFill>
                <a:schemeClr val="tx1"/>
              </a:solidFill>
            </a:rPr>
            <a:t>ek</a:t>
          </a:r>
          <a:r>
            <a:rPr lang="en-US" sz="2300" kern="1200" dirty="0">
              <a:solidFill>
                <a:schemeClr val="tx1"/>
              </a:solidFill>
            </a:rPr>
            <a:t> </a:t>
          </a:r>
          <a:r>
            <a:rPr lang="en-US" sz="2300" kern="1200" dirty="0" err="1">
              <a:solidFill>
                <a:schemeClr val="tx1"/>
              </a:solidFill>
            </a:rPr>
            <a:t>besinlere</a:t>
          </a:r>
          <a:r>
            <a:rPr lang="en-US" sz="2300" kern="1200" dirty="0">
              <a:solidFill>
                <a:schemeClr val="tx1"/>
              </a:solidFill>
            </a:rPr>
            <a:t> </a:t>
          </a:r>
          <a:r>
            <a:rPr lang="en-US" sz="2300" kern="1200" dirty="0" err="1">
              <a:solidFill>
                <a:schemeClr val="tx1"/>
              </a:solidFill>
            </a:rPr>
            <a:t>ihtiyaç</a:t>
          </a:r>
          <a:r>
            <a:rPr lang="en-US" sz="2300" kern="1200" dirty="0">
              <a:solidFill>
                <a:schemeClr val="tx1"/>
              </a:solidFill>
            </a:rPr>
            <a:t> </a:t>
          </a:r>
          <a:r>
            <a:rPr lang="en-US" sz="2300" kern="1200" dirty="0" err="1">
              <a:solidFill>
                <a:schemeClr val="tx1"/>
              </a:solidFill>
            </a:rPr>
            <a:t>duyacaktır</a:t>
          </a:r>
          <a:r>
            <a:rPr lang="en-US" sz="2300" kern="1200" dirty="0">
              <a:solidFill>
                <a:schemeClr val="tx1"/>
              </a:solidFill>
            </a:rPr>
            <a:t>. </a:t>
          </a:r>
          <a:r>
            <a:rPr lang="tr-TR" sz="2300" kern="1200" dirty="0">
              <a:solidFill>
                <a:schemeClr val="tx1"/>
              </a:solidFill>
            </a:rPr>
            <a:t>Bu dönemdeki emzirmenin önemi de iyi anlatılmış olmalıdır</a:t>
          </a:r>
        </a:p>
      </dsp:txBody>
      <dsp:txXfrm>
        <a:off x="856410" y="2267213"/>
        <a:ext cx="4662691" cy="1705462"/>
      </dsp:txXfrm>
    </dsp:sp>
    <dsp:sp modelId="{0F845C52-8D83-4130-B930-30D31D6D3687}">
      <dsp:nvSpPr>
        <dsp:cNvPr id="0" name=""/>
        <dsp:cNvSpPr/>
      </dsp:nvSpPr>
      <dsp:spPr>
        <a:xfrm>
          <a:off x="5474964" y="1292197"/>
          <a:ext cx="1177527" cy="1177527"/>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5739908" y="1292197"/>
        <a:ext cx="647639" cy="886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1E0FC-4BE6-45A1-9778-6E5E33B05806}">
      <dsp:nvSpPr>
        <dsp:cNvPr id="0" name=""/>
        <dsp:cNvSpPr/>
      </dsp:nvSpPr>
      <dsp:spPr>
        <a:xfrm>
          <a:off x="3233998" y="1986866"/>
          <a:ext cx="3458150" cy="2944511"/>
        </a:xfrm>
        <a:prstGeom prst="gear9">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a:solidFill>
                <a:schemeClr val="tx1"/>
              </a:solidFill>
            </a:rPr>
            <a:t>Emzirme Tekniği</a:t>
          </a:r>
        </a:p>
      </dsp:txBody>
      <dsp:txXfrm>
        <a:off x="3890851" y="2676604"/>
        <a:ext cx="2144444" cy="1513539"/>
      </dsp:txXfrm>
    </dsp:sp>
    <dsp:sp modelId="{CBE3AF5D-595A-40A8-8343-84AFE2C57EB3}">
      <dsp:nvSpPr>
        <dsp:cNvPr id="0" name=""/>
        <dsp:cNvSpPr/>
      </dsp:nvSpPr>
      <dsp:spPr>
        <a:xfrm>
          <a:off x="664187" y="1610342"/>
          <a:ext cx="3614843" cy="3210441"/>
        </a:xfrm>
        <a:prstGeom prst="gear6">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a:solidFill>
                <a:schemeClr val="tx1"/>
              </a:solidFill>
            </a:rPr>
            <a:t>Aile Desteği</a:t>
          </a:r>
        </a:p>
      </dsp:txBody>
      <dsp:txXfrm>
        <a:off x="1531210" y="2423465"/>
        <a:ext cx="1880797" cy="1584195"/>
      </dsp:txXfrm>
    </dsp:sp>
    <dsp:sp modelId="{2053C7FC-5AA4-417A-9B26-096E59E75BA6}">
      <dsp:nvSpPr>
        <dsp:cNvPr id="0" name=""/>
        <dsp:cNvSpPr/>
      </dsp:nvSpPr>
      <dsp:spPr>
        <a:xfrm rot="20700000">
          <a:off x="1957958" y="175769"/>
          <a:ext cx="3880475" cy="2821215"/>
        </a:xfrm>
        <a:prstGeom prst="gear6">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a:solidFill>
                <a:schemeClr val="tx1"/>
              </a:solidFill>
            </a:rPr>
            <a:t>Toplum Sağlık Uygulamaları</a:t>
          </a:r>
        </a:p>
      </dsp:txBody>
      <dsp:txXfrm rot="-20700000">
        <a:off x="2871888" y="731717"/>
        <a:ext cx="2052616" cy="1709320"/>
      </dsp:txXfrm>
    </dsp:sp>
    <dsp:sp modelId="{45D46348-8F5B-4758-BBD6-3768A3B8173C}">
      <dsp:nvSpPr>
        <dsp:cNvPr id="0" name=""/>
        <dsp:cNvSpPr/>
      </dsp:nvSpPr>
      <dsp:spPr>
        <a:xfrm>
          <a:off x="3145445" y="1938027"/>
          <a:ext cx="3762277" cy="3762277"/>
        </a:xfrm>
        <a:prstGeom prst="circularArrow">
          <a:avLst>
            <a:gd name="adj1" fmla="val 4688"/>
            <a:gd name="adj2" fmla="val 299029"/>
            <a:gd name="adj3" fmla="val 2538163"/>
            <a:gd name="adj4" fmla="val 1581467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F4F21-95F8-4B58-9590-810C0A418B13}">
      <dsp:nvSpPr>
        <dsp:cNvPr id="0" name=""/>
        <dsp:cNvSpPr/>
      </dsp:nvSpPr>
      <dsp:spPr>
        <a:xfrm>
          <a:off x="603433" y="1690181"/>
          <a:ext cx="2733529" cy="273352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87A0C8-32D4-4C62-8261-0019A1F06A80}">
      <dsp:nvSpPr>
        <dsp:cNvPr id="0" name=""/>
        <dsp:cNvSpPr/>
      </dsp:nvSpPr>
      <dsp:spPr>
        <a:xfrm>
          <a:off x="1878277" y="110334"/>
          <a:ext cx="2947295" cy="2947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CCE75-AC3B-4116-99D9-AB139F10FC81}" type="datetimeFigureOut">
              <a:rPr lang="tr-TR" smtClean="0"/>
              <a:t>3.11.2018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D7B51-7E5D-4631-AEA5-A57CEED98E4D}" type="slidenum">
              <a:rPr lang="tr-TR" smtClean="0"/>
              <a:t>‹#›</a:t>
            </a:fld>
            <a:endParaRPr lang="tr-TR"/>
          </a:p>
        </p:txBody>
      </p:sp>
    </p:spTree>
    <p:extLst>
      <p:ext uri="{BB962C8B-B14F-4D97-AF65-F5344CB8AC3E}">
        <p14:creationId xmlns:p14="http://schemas.microsoft.com/office/powerpoint/2010/main" val="405955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C7C02ED-3078-4C4A-87D2-24DA17921118}"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17</a:t>
            </a:fld>
            <a:endParaRPr lang="tr-TR"/>
          </a:p>
        </p:txBody>
      </p:sp>
    </p:spTree>
    <p:extLst>
      <p:ext uri="{BB962C8B-B14F-4D97-AF65-F5344CB8AC3E}">
        <p14:creationId xmlns:p14="http://schemas.microsoft.com/office/powerpoint/2010/main" val="130094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Aileler ve arkadaşlar emzirmede genel olarak önemli bir destek kaynağı olabilir. Bununla birlikte erken dönemde takviye ve ek gıdaya başlayan ailelerde altı ay boyunca sadece anne sütüyle besleme konusundaki destekleri yetersizdir.</a:t>
            </a:r>
          </a:p>
          <a:p>
            <a:pPr lvl="0"/>
            <a:r>
              <a:rPr lang="tr-TR" sz="1200" kern="1200" dirty="0">
                <a:solidFill>
                  <a:schemeClr val="tx1"/>
                </a:solidFill>
                <a:effectLst/>
                <a:latin typeface="+mn-lt"/>
                <a:ea typeface="+mn-ea"/>
                <a:cs typeface="+mn-cs"/>
              </a:rPr>
              <a:t>Yapay besleme yapan annelerin de aileler ve arkadaşları tarafından desteklenmesi gerekir. HIV- pozitif olan bir anne, özellikle yapay beslenme desteğine ihtiyaç duyabilir ve emzirmeyle yapay beslenmeyi karıştırmaktan kaçınmalıdır.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18</a:t>
            </a:fld>
            <a:endParaRPr lang="tr-TR"/>
          </a:p>
        </p:txBody>
      </p:sp>
    </p:spTree>
    <p:extLst>
      <p:ext uri="{BB962C8B-B14F-4D97-AF65-F5344CB8AC3E}">
        <p14:creationId xmlns:p14="http://schemas.microsoft.com/office/powerpoint/2010/main" val="20728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Bir sağlık çalışanı, her zaman anne ve küçük çocuklarla iletişim halindedir. Sağlık çalışanı bebeğin bakımında ve beslenmesinde anneyi destekleyebilir ve yardım edebilir. Sağlık çalışanı farklı bir uzman desteği gerektirecek anneyi ve bebeği destek verebilecek bir başka sağlık profesyoneline yönlendirebilir.</a:t>
            </a:r>
          </a:p>
          <a:p>
            <a:pPr lvl="0"/>
            <a:r>
              <a:rPr lang="tr-TR" sz="1200" kern="1200" dirty="0">
                <a:solidFill>
                  <a:schemeClr val="tx1"/>
                </a:solidFill>
                <a:effectLst/>
                <a:latin typeface="+mn-lt"/>
                <a:ea typeface="+mn-ea"/>
                <a:cs typeface="+mn-cs"/>
              </a:rPr>
              <a:t>Toplum sağlık çalışanları, genellikle hastanedeki sağlık çalışanlarına göre ailelere daha yakındır ve daha fazla zaman ayırabilirler. Etkili bir sağlık çalışanının, annelere bebeklerini besleyip, bakımını sağlamalarında destek olabilmek için eğitim almış olması gerekir.</a:t>
            </a:r>
          </a:p>
          <a:p>
            <a:pPr lvl="0"/>
            <a:r>
              <a:rPr lang="tr-TR" sz="1200" kern="1200" dirty="0">
                <a:solidFill>
                  <a:schemeClr val="tx1"/>
                </a:solidFill>
                <a:effectLst/>
                <a:latin typeface="+mn-lt"/>
                <a:ea typeface="+mn-ea"/>
                <a:cs typeface="+mn-cs"/>
              </a:rPr>
              <a:t>Toplum Sağlık Merkezlerinde “emzirme klinikleri” bulunabilir. Bu da emziren anneye destek olabilecek eğitimli bir personelin hazır bulunması anlamına gelir. Birlikte birden fazla anne görmek etkili olabilir. Böylece anneler deneyimlerini paylaşabilir ve bu kliniklerden bir anne destek grubu çıkabilir.</a:t>
            </a:r>
          </a:p>
          <a:p>
            <a:pPr lvl="0"/>
            <a:r>
              <a:rPr lang="tr-TR" sz="1200" kern="1200" dirty="0">
                <a:solidFill>
                  <a:schemeClr val="tx1"/>
                </a:solidFill>
                <a:effectLst/>
                <a:latin typeface="+mn-lt"/>
                <a:ea typeface="+mn-ea"/>
                <a:cs typeface="+mn-cs"/>
              </a:rPr>
              <a:t>Sağlık çalışanları ilk 6 ay sadece anne sütü ile bebeklerini besleyen, 6. aydan sonra uygun tamamlayıcı gıdaları ekleyen anneleri, kendi topluluklarında örnek gösterebilirler.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19</a:t>
            </a:fld>
            <a:endParaRPr lang="tr-TR"/>
          </a:p>
        </p:txBody>
      </p:sp>
    </p:spTree>
    <p:extLst>
      <p:ext uri="{BB962C8B-B14F-4D97-AF65-F5344CB8AC3E}">
        <p14:creationId xmlns:p14="http://schemas.microsoft.com/office/powerpoint/2010/main" val="163511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Birçok </a:t>
            </a:r>
            <a:r>
              <a:rPr lang="tr-TR" sz="1200" kern="1200" dirty="0" err="1">
                <a:solidFill>
                  <a:schemeClr val="tx1"/>
                </a:solidFill>
                <a:effectLst/>
                <a:latin typeface="+mn-lt"/>
                <a:ea typeface="+mn-ea"/>
                <a:cs typeface="+mn-cs"/>
              </a:rPr>
              <a:t>toplulukda</a:t>
            </a:r>
            <a:r>
              <a:rPr lang="tr-TR" sz="1200" kern="1200" dirty="0">
                <a:solidFill>
                  <a:schemeClr val="tx1"/>
                </a:solidFill>
                <a:effectLst/>
                <a:latin typeface="+mn-lt"/>
                <a:ea typeface="+mn-ea"/>
                <a:cs typeface="+mn-cs"/>
              </a:rPr>
              <a:t>, annelere en iyi yardım, “anneden anneye destek grupları” tarafından verilir. Bu destek genellikle toplum temelli, bire bir veya grup tabanlı olarak sağlanabilir. Tecrübeli bir anne, yeni bir anneye bireysel destek sağlayabilir.</a:t>
            </a:r>
          </a:p>
          <a:p>
            <a:pPr lvl="0"/>
            <a:r>
              <a:rPr lang="tr-TR" sz="1200" kern="1200" dirty="0">
                <a:solidFill>
                  <a:schemeClr val="tx1"/>
                </a:solidFill>
                <a:effectLst/>
                <a:latin typeface="+mn-lt"/>
                <a:ea typeface="+mn-ea"/>
                <a:cs typeface="+mn-cs"/>
              </a:rPr>
              <a:t>Bu grupların büyük olması ya da yüksek eğitimli rehberlerin olması gerekmez. Annelerin, emzirmeyi bilen ve diğer  kadınlara yardım edebilen, sevecen ve nazik rehberlere ihtiyacı vardır.</a:t>
            </a:r>
          </a:p>
          <a:p>
            <a:pPr lvl="0"/>
            <a:r>
              <a:rPr lang="tr-TR" sz="1200" kern="1200" dirty="0">
                <a:solidFill>
                  <a:schemeClr val="tx1"/>
                </a:solidFill>
                <a:effectLst/>
                <a:latin typeface="+mn-lt"/>
                <a:ea typeface="+mn-ea"/>
                <a:cs typeface="+mn-cs"/>
              </a:rPr>
              <a:t>Tecrübeli anneden bölgedeki yeni annelere adını vermek için izin istemek önemlidir.</a:t>
            </a:r>
          </a:p>
          <a:p>
            <a:pPr lvl="0"/>
            <a:r>
              <a:rPr lang="tr-TR" sz="1200" kern="1200" dirty="0">
                <a:solidFill>
                  <a:schemeClr val="tx1"/>
                </a:solidFill>
                <a:effectLst/>
                <a:latin typeface="+mn-lt"/>
                <a:ea typeface="+mn-ea"/>
                <a:cs typeface="+mn-cs"/>
              </a:rPr>
              <a:t>Bir destek grubu, birkaç anne, bir sağlık çalışanı veya bir toplum çalışanı tarafından kurulabilir. HIV-pozitif anneler için özel destek grupları kurulabilir.</a:t>
            </a:r>
          </a:p>
          <a:p>
            <a:pPr lvl="0"/>
            <a:r>
              <a:rPr lang="tr-TR" sz="1200" kern="1200" dirty="0">
                <a:solidFill>
                  <a:schemeClr val="tx1"/>
                </a:solidFill>
                <a:effectLst/>
                <a:latin typeface="+mn-lt"/>
                <a:ea typeface="+mn-ea"/>
                <a:cs typeface="+mn-cs"/>
              </a:rPr>
              <a:t>Destek gruplarında yardım ya ücretsiz ya da çok ucuz ve kolay erişilebilirdir. İdeal olarak destek vermek için eğitilmiş anneler, zorluk yaşayan  bir anneye yardım etmek için her zaman mevcuttur. Destek, telefon, mektup ve bazı alanlarda elektronik posta ile sağlanabilir.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20</a:t>
            </a:fld>
            <a:endParaRPr lang="tr-TR"/>
          </a:p>
        </p:txBody>
      </p:sp>
    </p:spTree>
    <p:extLst>
      <p:ext uri="{BB962C8B-B14F-4D97-AF65-F5344CB8AC3E}">
        <p14:creationId xmlns:p14="http://schemas.microsoft.com/office/powerpoint/2010/main" val="3242748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Bazı anneden anneye destek grupları; eğitim, yazılı materyaller ve diğer hizmetleri sağlayan daha büyük ağların bir parçasıdır. Gruplara liderlik eden ve rehber olan deneyimli anneler, sağlık çalışanlarının eğitimine katkıda bulunmak için, bölgeyi ve klinikleri ziyaret ederek, kendilerini gebelere ve yeni annelere tanıtmaları için davet edilebilirler.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21</a:t>
            </a:fld>
            <a:endParaRPr lang="tr-TR"/>
          </a:p>
        </p:txBody>
      </p:sp>
    </p:spTree>
    <p:extLst>
      <p:ext uri="{BB962C8B-B14F-4D97-AF65-F5344CB8AC3E}">
        <p14:creationId xmlns:p14="http://schemas.microsoft.com/office/powerpoint/2010/main" val="137222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Bölgenizde böyle bir destek grubu yoksa, belki de bir grup kurulmasına yardımcı olabilir ve büyümesini teşvik edebilirsiniz.</a:t>
            </a:r>
          </a:p>
          <a:p>
            <a:pPr lvl="0"/>
            <a:r>
              <a:rPr lang="tr-TR" sz="1200" kern="1200" dirty="0">
                <a:solidFill>
                  <a:schemeClr val="tx1"/>
                </a:solidFill>
                <a:effectLst/>
                <a:latin typeface="+mn-lt"/>
                <a:ea typeface="+mn-ea"/>
                <a:cs typeface="+mn-cs"/>
              </a:rPr>
              <a:t>Deneyimli emziren anneleri belirleyin ve diğer annelerin rehber olarak onu kabul edip etmeyeceklerini öğrenin. Genç anneler birbirlerine daha iyi yardımcı olabilirler.</a:t>
            </a:r>
          </a:p>
          <a:p>
            <a:pPr lvl="0"/>
            <a:r>
              <a:rPr lang="tr-TR" sz="1200" kern="1200" dirty="0">
                <a:solidFill>
                  <a:schemeClr val="tx1"/>
                </a:solidFill>
                <a:effectLst/>
                <a:latin typeface="+mn-lt"/>
                <a:ea typeface="+mn-ea"/>
                <a:cs typeface="+mn-cs"/>
              </a:rPr>
              <a:t>Doğru bilgiler temin edin ve rehberlere yardım edin. Aynı zamanda onların gruba liderlik etmelerine izin verin. </a:t>
            </a:r>
          </a:p>
          <a:p>
            <a:pPr lvl="0"/>
            <a:r>
              <a:rPr lang="tr-TR" sz="1200" kern="1200" dirty="0">
                <a:solidFill>
                  <a:schemeClr val="tx1"/>
                </a:solidFill>
                <a:effectLst/>
                <a:latin typeface="+mn-lt"/>
                <a:ea typeface="+mn-ea"/>
                <a:cs typeface="+mn-cs"/>
              </a:rPr>
              <a:t>Grubun bir annenin evinde veya başka bir yerde oldukça sık görüşmelerini teşvik edin. Anneler toplantılarda, nasıl hissettiklerini, yaşadıkları zorlukları ve onları nasıl çözdüklerini paylaşabilirler. Tartışabilmeleri için özel konular önerebilirsiniz.</a:t>
            </a:r>
          </a:p>
          <a:p>
            <a:pPr lvl="0"/>
            <a:r>
              <a:rPr lang="tr-TR" sz="1200" kern="1200" dirty="0">
                <a:solidFill>
                  <a:schemeClr val="tx1"/>
                </a:solidFill>
                <a:effectLst/>
                <a:latin typeface="+mn-lt"/>
                <a:ea typeface="+mn-ea"/>
                <a:cs typeface="+mn-cs"/>
              </a:rPr>
              <a:t>Her anneye en yakın destek grubunu söyleyin ve mümkünse rehberi ile tanıştırın.</a:t>
            </a:r>
          </a:p>
          <a:p>
            <a:pPr lvl="0"/>
            <a:r>
              <a:rPr lang="tr-TR" sz="1200" kern="1200" dirty="0">
                <a:solidFill>
                  <a:schemeClr val="tx1"/>
                </a:solidFill>
                <a:effectLst/>
                <a:latin typeface="+mn-lt"/>
                <a:ea typeface="+mn-ea"/>
                <a:cs typeface="+mn-cs"/>
              </a:rPr>
              <a:t>Rehberler, bir soru geldiğinde destek ve doğru bilgi için hazır bulunmalı.</a:t>
            </a:r>
          </a:p>
          <a:p>
            <a:pPr lvl="0"/>
            <a:r>
              <a:rPr lang="tr-TR" sz="1200" kern="1200" dirty="0">
                <a:solidFill>
                  <a:schemeClr val="tx1"/>
                </a:solidFill>
                <a:effectLst/>
                <a:latin typeface="+mn-lt"/>
                <a:ea typeface="+mn-ea"/>
                <a:cs typeface="+mn-cs"/>
              </a:rPr>
              <a:t>Hastanede veya bir emzirme kliniğinde bazı eğitim faaliyetlerine rehberleri de dahil edin.</a:t>
            </a:r>
          </a:p>
          <a:p>
            <a:r>
              <a:rPr lang="tr-TR" sz="1200" kern="1200" dirty="0">
                <a:solidFill>
                  <a:schemeClr val="tx1"/>
                </a:solidFill>
                <a:effectLst/>
                <a:latin typeface="+mn-lt"/>
                <a:ea typeface="+mn-ea"/>
                <a:cs typeface="+mn-cs"/>
              </a:rPr>
              <a:t>Rehberlere, iletişim ve dinleme becerileri konusunda eğitim verin.</a:t>
            </a:r>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22</a:t>
            </a:fld>
            <a:endParaRPr lang="tr-TR"/>
          </a:p>
        </p:txBody>
      </p:sp>
    </p:spTree>
    <p:extLst>
      <p:ext uri="{BB962C8B-B14F-4D97-AF65-F5344CB8AC3E}">
        <p14:creationId xmlns:p14="http://schemas.microsoft.com/office/powerpoint/2010/main" val="2603407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Bölgenizde destek grupları yoksa, anne hastaneden çıkmadan önce;</a:t>
            </a:r>
          </a:p>
          <a:p>
            <a:pPr lvl="0"/>
            <a:r>
              <a:rPr lang="tr-TR" sz="1200" kern="1200" dirty="0">
                <a:solidFill>
                  <a:schemeClr val="tx1"/>
                </a:solidFill>
                <a:effectLst/>
                <a:latin typeface="+mn-lt"/>
                <a:ea typeface="+mn-ea"/>
                <a:cs typeface="+mn-cs"/>
              </a:rPr>
              <a:t>Evdeki aile desteğini görüşün.</a:t>
            </a:r>
          </a:p>
          <a:p>
            <a:pPr lvl="0"/>
            <a:r>
              <a:rPr lang="tr-TR" sz="1200" kern="1200" dirty="0">
                <a:solidFill>
                  <a:schemeClr val="tx1"/>
                </a:solidFill>
                <a:effectLst/>
                <a:latin typeface="+mn-lt"/>
                <a:ea typeface="+mn-ea"/>
                <a:cs typeface="+mn-cs"/>
              </a:rPr>
              <a:t>Mümkünse nasıl yardımcı olabilecekleri konusunda aile üyeleri ile konuşun.</a:t>
            </a:r>
          </a:p>
          <a:p>
            <a:pPr lvl="0"/>
            <a:r>
              <a:rPr lang="tr-TR" sz="1200" kern="1200" dirty="0">
                <a:solidFill>
                  <a:schemeClr val="tx1"/>
                </a:solidFill>
                <a:effectLst/>
                <a:latin typeface="+mn-lt"/>
                <a:ea typeface="+mn-ea"/>
                <a:cs typeface="+mn-cs"/>
              </a:rPr>
              <a:t>Anneye, hastanede ya da klinikte iletişim kurabileceği bir kişinin adını verin. Doğumdan sonraki ilk bir haftada emzirmenin gözlemlenmesi dahil olmak üzere, kendisi ve bebeği için gitmesi gerektiği söylenmelidir. Herhangi bir sorunu ya da sorusu varsa  başvurması gerektiği anlatılmalıdır.</a:t>
            </a:r>
          </a:p>
          <a:p>
            <a:pPr lvl="0"/>
            <a:r>
              <a:rPr lang="tr-TR" sz="1200" kern="1200" dirty="0">
                <a:solidFill>
                  <a:schemeClr val="tx1"/>
                </a:solidFill>
                <a:effectLst/>
                <a:latin typeface="+mn-lt"/>
                <a:ea typeface="+mn-ea"/>
                <a:cs typeface="+mn-cs"/>
              </a:rPr>
              <a:t>Ayrıca doğum sonrası 6 haftalık rutin kontrole bebeği ile gitmeli, böylece ikisi de takip edilebilmelidir.</a:t>
            </a:r>
          </a:p>
          <a:p>
            <a:pPr lvl="0"/>
            <a:r>
              <a:rPr lang="tr-TR" sz="1200" kern="1200" dirty="0">
                <a:solidFill>
                  <a:schemeClr val="tx1"/>
                </a:solidFill>
                <a:effectLst/>
                <a:latin typeface="+mn-lt"/>
                <a:ea typeface="+mn-ea"/>
                <a:cs typeface="+mn-cs"/>
              </a:rPr>
              <a:t>Annelere iyi beslenme ile ilgili önemli noktaları hatırlatın.</a:t>
            </a:r>
          </a:p>
          <a:p>
            <a:pPr lvl="0"/>
            <a:r>
              <a:rPr lang="tr-TR" sz="1200" kern="1200" dirty="0">
                <a:solidFill>
                  <a:schemeClr val="tx1"/>
                </a:solidFill>
                <a:effectLst/>
                <a:latin typeface="+mn-lt"/>
                <a:ea typeface="+mn-ea"/>
                <a:cs typeface="+mn-cs"/>
              </a:rPr>
              <a:t>Yazılı belgeleri hatırlatıcı olarak vermek genellikle yararlıdır. Bu belgeler; emzik, biberon ve anne sütü yerine geçen ürünler üreten ve dağıtan şirketlerden değil, gerçek ve doğru bilgi içeren yazılı belgeler olmalıdır.</a:t>
            </a:r>
          </a:p>
          <a:p>
            <a:pPr lvl="0"/>
            <a:r>
              <a:rPr lang="tr-TR" sz="1200" kern="1200" dirty="0">
                <a:solidFill>
                  <a:schemeClr val="tx1"/>
                </a:solidFill>
                <a:effectLst/>
                <a:latin typeface="+mn-lt"/>
                <a:ea typeface="+mn-ea"/>
                <a:cs typeface="+mn-cs"/>
              </a:rPr>
              <a:t>Mümkünse anne eve döndükten sonra, emzirmenin nasıl gittiğini öğrenmek için irtibat kurun.</a:t>
            </a:r>
          </a:p>
          <a:p>
            <a:pPr lvl="0"/>
            <a:r>
              <a:rPr lang="tr-TR" sz="1200" kern="1200" dirty="0">
                <a:solidFill>
                  <a:schemeClr val="tx1"/>
                </a:solidFill>
                <a:effectLst/>
                <a:latin typeface="+mn-lt"/>
                <a:ea typeface="+mn-ea"/>
                <a:cs typeface="+mn-cs"/>
              </a:rPr>
              <a:t>Bazı hastaneler, bir sağlık çalışanı tarafından yönlendirilen ve hastanede buluşan anne destek grupları kurarlar.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23</a:t>
            </a:fld>
            <a:endParaRPr lang="tr-TR"/>
          </a:p>
        </p:txBody>
      </p:sp>
    </p:spTree>
    <p:extLst>
      <p:ext uri="{BB962C8B-B14F-4D97-AF65-F5344CB8AC3E}">
        <p14:creationId xmlns:p14="http://schemas.microsoft.com/office/powerpoint/2010/main" val="1422447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Bazı topluluklar “Bebek Dostu Topluluklar” kavramını oluşturmuştur. Sağlık kuruluşları, çevrelerinde bu konsepti teşvik etmek isteyebilir. Uluslararası alanda kabul gören bir yaklaşım olmamasına rağmen, temel unsurlar, ihtiyaçların toplum tarafından tartışılmasını içermekte olup, başarılı emzirmeyle ilgili on adımın hepsini yansıtır.</a:t>
            </a:r>
          </a:p>
          <a:p>
            <a:r>
              <a:rPr lang="tr-TR" sz="1200" kern="1200" dirty="0">
                <a:solidFill>
                  <a:schemeClr val="tx1"/>
                </a:solidFill>
                <a:effectLst/>
                <a:latin typeface="+mn-lt"/>
                <a:ea typeface="+mn-ea"/>
                <a:cs typeface="+mn-cs"/>
              </a:rPr>
              <a:t>Bebek Dostu Topluluklar şunları içerir:</a:t>
            </a:r>
          </a:p>
          <a:p>
            <a:r>
              <a:rPr lang="tr-TR" sz="1200" kern="1200" dirty="0">
                <a:solidFill>
                  <a:schemeClr val="tx1"/>
                </a:solidFill>
                <a:effectLst/>
                <a:latin typeface="+mn-lt"/>
                <a:ea typeface="+mn-ea"/>
                <a:cs typeface="+mn-cs"/>
              </a:rPr>
              <a:t>Sağlık sistemi ya da yerel sağlık hizmetleri, “Bebek Dostu” olarak belirlenmiştir ve hem erken hem de özel emzirmeyi aktif bir biçimde desteklemektedir.</a:t>
            </a:r>
          </a:p>
          <a:p>
            <a:r>
              <a:rPr lang="tr-TR" sz="1200" kern="1200" dirty="0">
                <a:solidFill>
                  <a:schemeClr val="tx1"/>
                </a:solidFill>
                <a:effectLst/>
                <a:latin typeface="+mn-lt"/>
                <a:ea typeface="+mn-ea"/>
                <a:cs typeface="+mn-cs"/>
              </a:rPr>
              <a:t>Erken, özel ve sürekli emzirmeyle ilgili teknik desteğe sahip bir tavsiye sitesine erişim mevcuttur ve topluluk onaylıdır.</a:t>
            </a:r>
          </a:p>
          <a:p>
            <a:r>
              <a:rPr lang="tr-TR" sz="1200" kern="1200" dirty="0">
                <a:solidFill>
                  <a:schemeClr val="tx1"/>
                </a:solidFill>
                <a:effectLst/>
                <a:latin typeface="+mn-lt"/>
                <a:ea typeface="+mn-ea"/>
                <a:cs typeface="+mn-cs"/>
              </a:rPr>
              <a:t>Emzirme devam ederken, yaşa uygun, sık ve duyarlı tamamlayıcı beslenme için destek sağlanmaktadır.</a:t>
            </a:r>
          </a:p>
          <a:p>
            <a:r>
              <a:rPr lang="tr-TR" sz="1200" kern="1200" dirty="0">
                <a:solidFill>
                  <a:schemeClr val="tx1"/>
                </a:solidFill>
                <a:effectLst/>
                <a:latin typeface="+mn-lt"/>
                <a:ea typeface="+mn-ea"/>
                <a:cs typeface="+mn-cs"/>
              </a:rPr>
              <a:t>Anneden anneye destek sistemi oluşturulmuştur.</a:t>
            </a:r>
          </a:p>
          <a:p>
            <a:r>
              <a:rPr lang="tr-TR" sz="1200" kern="1200" dirty="0">
                <a:solidFill>
                  <a:schemeClr val="tx1"/>
                </a:solidFill>
                <a:effectLst/>
                <a:latin typeface="+mn-lt"/>
                <a:ea typeface="+mn-ea"/>
                <a:cs typeface="+mn-cs"/>
              </a:rPr>
              <a:t>Toplulukta, Uluslararası Mama Kodunu ihlal eden herhangi bir uygulama, </a:t>
            </a:r>
            <a:r>
              <a:rPr lang="tr-TR" sz="1200" kern="1200" dirty="0" err="1">
                <a:solidFill>
                  <a:schemeClr val="tx1"/>
                </a:solidFill>
                <a:effectLst/>
                <a:latin typeface="+mn-lt"/>
                <a:ea typeface="+mn-ea"/>
                <a:cs typeface="+mn-cs"/>
              </a:rPr>
              <a:t>distrübütör</a:t>
            </a:r>
            <a:r>
              <a:rPr lang="tr-TR" sz="1200" kern="1200" dirty="0">
                <a:solidFill>
                  <a:schemeClr val="tx1"/>
                </a:solidFill>
                <a:effectLst/>
                <a:latin typeface="+mn-lt"/>
                <a:ea typeface="+mn-ea"/>
                <a:cs typeface="+mn-cs"/>
              </a:rPr>
              <a:t> mağaza veya hizmet bulunmamaktadır.</a:t>
            </a:r>
          </a:p>
          <a:p>
            <a:r>
              <a:rPr lang="tr-TR" sz="1200" kern="1200" dirty="0">
                <a:solidFill>
                  <a:schemeClr val="tx1"/>
                </a:solidFill>
                <a:effectLst/>
                <a:latin typeface="+mn-lt"/>
                <a:ea typeface="+mn-ea"/>
                <a:cs typeface="+mn-cs"/>
              </a:rPr>
              <a:t>Yerel hükümet ya da sivil toplum, en uygun bebek besleme uygulamaları ile başarılı olmak için, anneleri ve aileleri aktif biçimde destekleyen değişimi yaratır ve destekler.</a:t>
            </a:r>
          </a:p>
          <a:p>
            <a:r>
              <a:rPr lang="tr-TR" sz="1200" kern="1200" dirty="0">
                <a:solidFill>
                  <a:schemeClr val="tx1"/>
                </a:solidFill>
                <a:effectLst/>
                <a:latin typeface="+mn-lt"/>
                <a:ea typeface="+mn-ea"/>
                <a:cs typeface="+mn-cs"/>
              </a:rPr>
              <a:t>Bu değişikliğe örnek olarak, emzirmeyi destekleyen işyerlerinde görev-zaman paylaşımı, emziren annenin ihtiyaç duyulması halinde sevk edilmesi için yetki verilmesi,  topluluk liderleri arasında “emzirme koruyucuları veya savunucuları” tanımlanması ve  emzirmeyi destekleyici işyeri olabilir.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24</a:t>
            </a:fld>
            <a:endParaRPr lang="tr-TR"/>
          </a:p>
        </p:txBody>
      </p:sp>
    </p:spTree>
    <p:extLst>
      <p:ext uri="{BB962C8B-B14F-4D97-AF65-F5344CB8AC3E}">
        <p14:creationId xmlns:p14="http://schemas.microsoft.com/office/powerpoint/2010/main" val="425612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26</a:t>
            </a:fld>
            <a:endParaRPr lang="tr-TR"/>
          </a:p>
        </p:txBody>
      </p:sp>
    </p:spTree>
    <p:extLst>
      <p:ext uri="{BB962C8B-B14F-4D97-AF65-F5344CB8AC3E}">
        <p14:creationId xmlns:p14="http://schemas.microsoft.com/office/powerpoint/2010/main" val="2193461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28</a:t>
            </a:fld>
            <a:endParaRPr lang="tr-TR"/>
          </a:p>
        </p:txBody>
      </p:sp>
    </p:spTree>
    <p:extLst>
      <p:ext uri="{BB962C8B-B14F-4D97-AF65-F5344CB8AC3E}">
        <p14:creationId xmlns:p14="http://schemas.microsoft.com/office/powerpoint/2010/main" val="167917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2</a:t>
            </a:fld>
            <a:endParaRPr lang="tr-TR"/>
          </a:p>
        </p:txBody>
      </p:sp>
    </p:spTree>
    <p:extLst>
      <p:ext uri="{BB962C8B-B14F-4D97-AF65-F5344CB8AC3E}">
        <p14:creationId xmlns:p14="http://schemas.microsoft.com/office/powerpoint/2010/main" val="2648824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29</a:t>
            </a:fld>
            <a:endParaRPr lang="tr-TR"/>
          </a:p>
        </p:txBody>
      </p:sp>
    </p:spTree>
    <p:extLst>
      <p:ext uri="{BB962C8B-B14F-4D97-AF65-F5344CB8AC3E}">
        <p14:creationId xmlns:p14="http://schemas.microsoft.com/office/powerpoint/2010/main" val="12538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a:p>
            <a:endParaRPr lang="tr-TR" baseline="0" dirty="0"/>
          </a:p>
          <a:p>
            <a:endParaRPr lang="tr-TR" baseline="0" dirty="0"/>
          </a:p>
          <a:p>
            <a:r>
              <a:rPr lang="tr-TR" baseline="0" dirty="0"/>
              <a:t>5. </a:t>
            </a:r>
            <a:r>
              <a:rPr lang="tr-TR" baseline="0" dirty="0" err="1"/>
              <a:t>madde:emzirmeyi</a:t>
            </a:r>
            <a:r>
              <a:rPr lang="tr-TR" baseline="0" dirty="0"/>
              <a:t> desteklemenin işverene faydaları</a:t>
            </a:r>
          </a:p>
          <a:p>
            <a:r>
              <a:rPr lang="tr-TR" baseline="0" dirty="0"/>
              <a:t> slayt kaldırılmalı</a:t>
            </a:r>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30</a:t>
            </a:fld>
            <a:endParaRPr lang="tr-TR"/>
          </a:p>
        </p:txBody>
      </p:sp>
    </p:spTree>
    <p:extLst>
      <p:ext uri="{BB962C8B-B14F-4D97-AF65-F5344CB8AC3E}">
        <p14:creationId xmlns:p14="http://schemas.microsoft.com/office/powerpoint/2010/main" val="71525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Doğum izni süresince sadece ve sık sık emzirme,</a:t>
            </a:r>
          </a:p>
          <a:p>
            <a:pPr lvl="0"/>
            <a:r>
              <a:rPr lang="tr-TR" sz="1200" kern="1200" dirty="0">
                <a:solidFill>
                  <a:schemeClr val="tx1"/>
                </a:solidFill>
                <a:effectLst/>
                <a:latin typeface="+mn-lt"/>
                <a:ea typeface="+mn-ea"/>
                <a:cs typeface="+mn-cs"/>
              </a:rPr>
              <a:t>Anne ve bebeğin birlikte olduğu zamanlarda, gece, sabah erken ve izin günlerinde sık emzirmenin devam ettirilmesi,</a:t>
            </a:r>
          </a:p>
          <a:p>
            <a:pPr lvl="0"/>
            <a:r>
              <a:rPr lang="tr-TR" sz="1200" kern="1200" dirty="0">
                <a:solidFill>
                  <a:schemeClr val="tx1"/>
                </a:solidFill>
                <a:effectLst/>
                <a:latin typeface="+mn-lt"/>
                <a:ea typeface="+mn-ea"/>
                <a:cs typeface="+mn-cs"/>
              </a:rPr>
              <a:t>Diğer gıdalara gerekmediği sürece başlanmaması, işe başlamadan birkaç gün önce başlamak yeterlidir.</a:t>
            </a:r>
          </a:p>
          <a:p>
            <a:pPr lvl="0"/>
            <a:r>
              <a:rPr lang="tr-TR" sz="1200" kern="1200" dirty="0">
                <a:solidFill>
                  <a:schemeClr val="tx1"/>
                </a:solidFill>
                <a:effectLst/>
                <a:latin typeface="+mn-lt"/>
                <a:ea typeface="+mn-ea"/>
                <a:cs typeface="+mn-cs"/>
              </a:rPr>
              <a:t>Süt sağmanın öğretilmesi ve sağılan sütün bakıcı tarafından verilmesinin sağlanması. Anne, mümkünse işyerinde her 3 saatte bir sütünü sağmalıdır. Bu işlem memeyi rahatlatır. Süt sağıldığında memeler daha fazla süt üretecektedir.</a:t>
            </a:r>
          </a:p>
          <a:p>
            <a:pPr lvl="0"/>
            <a:r>
              <a:rPr lang="tr-TR" sz="1200" kern="1200" dirty="0">
                <a:solidFill>
                  <a:schemeClr val="tx1"/>
                </a:solidFill>
                <a:effectLst/>
                <a:latin typeface="+mn-lt"/>
                <a:ea typeface="+mn-ea"/>
                <a:cs typeface="+mn-cs"/>
              </a:rPr>
              <a:t>Anne evdeyken, bebek memeden emmek isteyeceği için, diğer besinleri ve sağılan sütü, kapla, güvenli bir şekilde verebilmeyi bakıcıya mutlaka öğretmek gerekmektedir.</a:t>
            </a:r>
          </a:p>
          <a:p>
            <a:pPr lvl="0"/>
            <a:r>
              <a:rPr lang="tr-TR" sz="1200" kern="1200" dirty="0">
                <a:solidFill>
                  <a:schemeClr val="tx1"/>
                </a:solidFill>
                <a:effectLst/>
                <a:latin typeface="+mn-lt"/>
                <a:ea typeface="+mn-ea"/>
                <a:cs typeface="+mn-cs"/>
              </a:rPr>
              <a:t>Çalışan ve emziren diğer annelerle temas kurulmalı ve destek olunmalıdır.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33</a:t>
            </a:fld>
            <a:endParaRPr lang="tr-TR"/>
          </a:p>
        </p:txBody>
      </p:sp>
    </p:spTree>
    <p:extLst>
      <p:ext uri="{BB962C8B-B14F-4D97-AF65-F5344CB8AC3E}">
        <p14:creationId xmlns:p14="http://schemas.microsoft.com/office/powerpoint/2010/main" val="190354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Anne sütünün artık önemli olmadığı belirli bir yaş yoktur. Anne sütü, anneye yakınlık, hastalıklardan koruma ve iyi beslenmeyi sürdürmeyi sağlar.</a:t>
            </a:r>
          </a:p>
          <a:p>
            <a:pPr lvl="0"/>
            <a:r>
              <a:rPr lang="tr-TR" sz="1200" kern="1200" dirty="0">
                <a:solidFill>
                  <a:schemeClr val="tx1"/>
                </a:solidFill>
                <a:effectLst/>
                <a:latin typeface="+mn-lt"/>
                <a:ea typeface="+mn-ea"/>
                <a:cs typeface="+mn-cs"/>
              </a:rPr>
              <a:t>Büyük/küçük çocuğun hastalanması durumunda emzirilmiş olması kıymetlidir. Diğer yemeklerle ilgilenmediğinde ve yemediğinde, bebek sık sık emzirilir. Bu bebeğin sıvı almasının yanı sıra hastalık sırasında kilo kaybını önlemeye de yardımcı olur.</a:t>
            </a:r>
          </a:p>
          <a:p>
            <a:pPr lvl="0"/>
            <a:r>
              <a:rPr lang="tr-TR" sz="1200" kern="1200" dirty="0">
                <a:solidFill>
                  <a:schemeClr val="tx1"/>
                </a:solidFill>
                <a:effectLst/>
                <a:latin typeface="+mn-lt"/>
                <a:ea typeface="+mn-ea"/>
                <a:cs typeface="+mn-cs"/>
              </a:rPr>
              <a:t>Emzirmek, acı çeken ya da hasta olan bir bebek/çocuk için rahatlatıcı olabilir.</a:t>
            </a:r>
          </a:p>
          <a:p>
            <a:pPr lvl="0"/>
            <a:r>
              <a:rPr lang="tr-TR" sz="1200" kern="1200" dirty="0">
                <a:solidFill>
                  <a:schemeClr val="tx1"/>
                </a:solidFill>
                <a:effectLst/>
                <a:latin typeface="+mn-lt"/>
                <a:ea typeface="+mn-ea"/>
                <a:cs typeface="+mn-cs"/>
              </a:rPr>
              <a:t>Daha büyük bir bebek emzirmek, yeni doğmuş bir bebeği emzirmekten farklıdır. Bebek büyüdükçe dikkati çok sık dağılır. Emme sırasında gürültü ve hareketler daha çok ilgisini çeker. Anne bebeğini emzirirken bebeğin dikkatinin dağılmayacağı daha sakin bir yer bulmalıdır.</a:t>
            </a:r>
          </a:p>
          <a:p>
            <a:pPr lvl="0"/>
            <a:r>
              <a:rPr lang="tr-TR" sz="1200" kern="1200" dirty="0">
                <a:solidFill>
                  <a:schemeClr val="tx1"/>
                </a:solidFill>
                <a:effectLst/>
                <a:latin typeface="+mn-lt"/>
                <a:ea typeface="+mn-ea"/>
                <a:cs typeface="+mn-cs"/>
              </a:rPr>
              <a:t>Küçük çocuklar, günde 1-2 kez ya da daha sıklıkla emzirilir. Bazı emzirmeler yalnızca incindikleri ya da üzgün olduklarında gerçekleşir.</a:t>
            </a:r>
          </a:p>
          <a:p>
            <a:pPr lvl="0"/>
            <a:r>
              <a:rPr lang="tr-TR" sz="1200" kern="1200" dirty="0">
                <a:solidFill>
                  <a:schemeClr val="tx1"/>
                </a:solidFill>
                <a:effectLst/>
                <a:latin typeface="+mn-lt"/>
                <a:ea typeface="+mn-ea"/>
                <a:cs typeface="+mn-cs"/>
              </a:rPr>
              <a:t>Çocukları büyüyen anneler, ister işyerinden ister aileden gelen baskılarla mücadele edip üstesinden gelmek ve emzirmeye devam etmek için özel desteğe ihtiyaç duyabilirler. Bir görüşme bu durumda neyin etkili olabileceğini belirleyebilmesinde anneye yardımcı olabilir.</a:t>
            </a:r>
          </a:p>
          <a:p>
            <a:pPr lvl="0"/>
            <a:r>
              <a:rPr lang="tr-TR" sz="1200" kern="1200" dirty="0">
                <a:solidFill>
                  <a:schemeClr val="tx1"/>
                </a:solidFill>
                <a:effectLst/>
                <a:latin typeface="+mn-lt"/>
                <a:ea typeface="+mn-ea"/>
                <a:cs typeface="+mn-cs"/>
              </a:rPr>
              <a:t>Anne sütünün artık önemli olmadığı belirli bir yaş yoktur. Anne sütü, anneye yakınlık, hastalıklardan koruma ve iyi beslenmeyi sürdürmeyi sağlar.</a:t>
            </a:r>
          </a:p>
          <a:p>
            <a:pPr lvl="0"/>
            <a:r>
              <a:rPr lang="tr-TR" sz="1200" kern="1200" dirty="0">
                <a:solidFill>
                  <a:schemeClr val="tx1"/>
                </a:solidFill>
                <a:effectLst/>
                <a:latin typeface="+mn-lt"/>
                <a:ea typeface="+mn-ea"/>
                <a:cs typeface="+mn-cs"/>
              </a:rPr>
              <a:t>Büyük/küçük çocuğun hastalanması durumunda emzirilmiş olması kıymetlidir. Diğer yemeklerle ilgilenmediğinde ve yemediğinde, bebek sık sık emzirilir. Bu bebeğin sıvı almasının yanı sıra hastalık sırasında kilo kaybını önlemeye de yardımcı olur.</a:t>
            </a:r>
          </a:p>
          <a:p>
            <a:pPr lvl="0"/>
            <a:r>
              <a:rPr lang="tr-TR" sz="1200" kern="1200" dirty="0">
                <a:solidFill>
                  <a:schemeClr val="tx1"/>
                </a:solidFill>
                <a:effectLst/>
                <a:latin typeface="+mn-lt"/>
                <a:ea typeface="+mn-ea"/>
                <a:cs typeface="+mn-cs"/>
              </a:rPr>
              <a:t>Emzirmek, acı çeken ya da hasta olan bir bebek/çocuk için rahatlatıcı olabilir.</a:t>
            </a:r>
          </a:p>
          <a:p>
            <a:pPr lvl="0"/>
            <a:r>
              <a:rPr lang="tr-TR" sz="1200" kern="1200" dirty="0">
                <a:solidFill>
                  <a:schemeClr val="tx1"/>
                </a:solidFill>
                <a:effectLst/>
                <a:latin typeface="+mn-lt"/>
                <a:ea typeface="+mn-ea"/>
                <a:cs typeface="+mn-cs"/>
              </a:rPr>
              <a:t>Daha büyük bir bebek emzirmek, yeni doğmuş bir bebeği emzirmekten farklıdır. Bebek büyüdükçe dikkati çok sık dağılır. Emme sırasında gürültü ve hareketler daha çok ilgisini çeker. Anne bebeğini emzirirken bebeğin dikkatinin dağılmayacağı daha sakin bir yer bulmalıdır.</a:t>
            </a:r>
          </a:p>
          <a:p>
            <a:pPr lvl="0"/>
            <a:r>
              <a:rPr lang="tr-TR" sz="1200" kern="1200" dirty="0">
                <a:solidFill>
                  <a:schemeClr val="tx1"/>
                </a:solidFill>
                <a:effectLst/>
                <a:latin typeface="+mn-lt"/>
                <a:ea typeface="+mn-ea"/>
                <a:cs typeface="+mn-cs"/>
              </a:rPr>
              <a:t>Küçük çocuklar, günde 1-2 kez ya da daha sıklıkla emzirilir. Bazı emzirmeler yalnızca incindikleri ya da üzgün olduklarında gerçekleşir.</a:t>
            </a:r>
          </a:p>
          <a:p>
            <a:pPr lvl="0"/>
            <a:r>
              <a:rPr lang="tr-TR" sz="1200" kern="1200" dirty="0">
                <a:solidFill>
                  <a:schemeClr val="tx1"/>
                </a:solidFill>
                <a:effectLst/>
                <a:latin typeface="+mn-lt"/>
                <a:ea typeface="+mn-ea"/>
                <a:cs typeface="+mn-cs"/>
              </a:rPr>
              <a:t>Çocukları büyüyen anneler, ister işyerinden ister aileden gelen baskılarla mücadele edip üstesinden gelmek ve emzirmeye devam etmek için özel desteğe ihtiyaç duyabilirler. Bir görüşme bu durumda neyin etkili olabileceğini belirleyebilmesinde anneye yardımcı olabilir.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37</a:t>
            </a:fld>
            <a:endParaRPr lang="tr-TR"/>
          </a:p>
        </p:txBody>
      </p:sp>
    </p:spTree>
    <p:extLst>
      <p:ext uri="{BB962C8B-B14F-4D97-AF65-F5344CB8AC3E}">
        <p14:creationId xmlns:p14="http://schemas.microsoft.com/office/powerpoint/2010/main" val="3863202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Altı aydan sonra,  bebek yeterli miktarda anne sütü almaya devam ederken, diğer gıdalara da ihtiyaç duyar. Bu Tamamlayıcı Beslenme olarak adlandırılır. Çünkü emzirmenin yerine geçemez. Bebek bir yaşına gelene kadar anne sütü  (veya emzirilmemişse anne sütü yerine geçen gıdalar) bebeğin beslenmesinin ana bölümünü oluşturur. Sıklıkla emzirmeye devam edilmeli ve aile yiyeceklerinden uygun yiyecekler verilmeli. 6-12 aylık dönem ise geniş yelpazedeki yiyecekleri tanımak ve nasıl yeneceğini öğrendiği  zamandır. Süt arzını korumak için, anneye tamamlayıcı gıdalardan önce emzirmesi önerilmelidir.</a:t>
            </a:r>
          </a:p>
          <a:p>
            <a:r>
              <a:rPr lang="tr-TR" sz="1200" kern="1200" dirty="0">
                <a:solidFill>
                  <a:schemeClr val="tx1"/>
                </a:solidFill>
                <a:effectLst/>
                <a:latin typeface="+mn-lt"/>
                <a:ea typeface="+mn-ea"/>
                <a:cs typeface="+mn-cs"/>
              </a:rPr>
              <a:t>Bir çocuk, gelişiminin doğal bir parçası olarak hazır olduğunda emzirmeyi bırakır. Çocuğun emzirmeden aniden kesilmemesi gerekir. Zira bu durum anne ve çocuk için sıkıntılı olabilir. Anne için dolu ve ağrılı memelere, çocuğu başka bir yiyecek kaynağına yönlendirmeye neden olabilir. Çocuğun kademeli olarak emzirme sayısını azaltmasına izin verilmeli ve annenin devam eden ilgisiyle  birlikte, her gün başka farklı yiyeceklerden yeteri kadar aldığına emin olunmalıdır.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38</a:t>
            </a:fld>
            <a:endParaRPr lang="tr-TR"/>
          </a:p>
        </p:txBody>
      </p:sp>
    </p:spTree>
    <p:extLst>
      <p:ext uri="{BB962C8B-B14F-4D97-AF65-F5344CB8AC3E}">
        <p14:creationId xmlns:p14="http://schemas.microsoft.com/office/powerpoint/2010/main" val="229041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4</a:t>
            </a:fld>
            <a:endParaRPr lang="tr-TR"/>
          </a:p>
        </p:txBody>
      </p:sp>
    </p:spTree>
    <p:extLst>
      <p:ext uri="{BB962C8B-B14F-4D97-AF65-F5344CB8AC3E}">
        <p14:creationId xmlns:p14="http://schemas.microsoft.com/office/powerpoint/2010/main" val="363256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DF5E-ED54-B641-8C64-3782EA3825B5}" type="slidenum">
              <a:rPr lang="en-US" smtClean="0"/>
              <a:pPr/>
              <a:t>6</a:t>
            </a:fld>
            <a:endParaRPr lang="en-US"/>
          </a:p>
        </p:txBody>
      </p:sp>
    </p:spTree>
    <p:extLst>
      <p:ext uri="{BB962C8B-B14F-4D97-AF65-F5344CB8AC3E}">
        <p14:creationId xmlns:p14="http://schemas.microsoft.com/office/powerpoint/2010/main" val="116430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Bir anne emziremiyorsa, anneyi kontrol edecek ve yapay besin için yardımcı olacak  eğitim almış bir sağlık çalışanından danışmanlık alması önemlidir.</a:t>
            </a:r>
          </a:p>
          <a:p>
            <a:pPr lvl="0"/>
            <a:r>
              <a:rPr lang="tr-TR" sz="1200" kern="1200" dirty="0">
                <a:solidFill>
                  <a:schemeClr val="tx1"/>
                </a:solidFill>
                <a:effectLst/>
                <a:latin typeface="+mn-lt"/>
                <a:ea typeface="+mn-ea"/>
                <a:cs typeface="+mn-cs"/>
              </a:rPr>
              <a:t>Bu durum için, ne tür bir yapay besin malzemesi kabul edilebilir, uygulanabilir,  hesaplı, sürdürülebilir ve güvenlidir?</a:t>
            </a:r>
          </a:p>
          <a:p>
            <a:pPr lvl="0"/>
            <a:r>
              <a:rPr lang="tr-TR" sz="1200" kern="1200" dirty="0">
                <a:solidFill>
                  <a:schemeClr val="tx1"/>
                </a:solidFill>
                <a:effectLst/>
                <a:latin typeface="+mn-lt"/>
                <a:ea typeface="+mn-ea"/>
                <a:cs typeface="+mn-cs"/>
              </a:rPr>
              <a:t>Yapay besin yeterli miktarlarda nasıl temin edilir?</a:t>
            </a:r>
          </a:p>
          <a:p>
            <a:pPr lvl="0"/>
            <a:r>
              <a:rPr lang="tr-TR" sz="1200" kern="1200" dirty="0">
                <a:solidFill>
                  <a:schemeClr val="tx1"/>
                </a:solidFill>
                <a:effectLst/>
                <a:latin typeface="+mn-lt"/>
                <a:ea typeface="+mn-ea"/>
                <a:cs typeface="+mn-cs"/>
              </a:rPr>
              <a:t>Yapay besin ile ilgili riskler nasıl azaltılabilir?</a:t>
            </a:r>
          </a:p>
          <a:p>
            <a:pPr lvl="0"/>
            <a:r>
              <a:rPr lang="tr-TR" sz="1200" kern="1200" dirty="0">
                <a:solidFill>
                  <a:schemeClr val="tx1"/>
                </a:solidFill>
                <a:effectLst/>
                <a:latin typeface="+mn-lt"/>
                <a:ea typeface="+mn-ea"/>
                <a:cs typeface="+mn-cs"/>
              </a:rPr>
              <a:t>Bir sağlık çalışanı annenin (veya diğer bakıcının) taburcu edilmeden önce, yapay besin hazırlayabildiğini ve bebeği güvenli bir şekilde besleyebildiğini gözlemleyebilmelidir. Bu durum bebeğine anne sütü veremeyecek anneler için geçerlidir.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9</a:t>
            </a:fld>
            <a:endParaRPr lang="tr-TR"/>
          </a:p>
        </p:txBody>
      </p:sp>
    </p:spTree>
    <p:extLst>
      <p:ext uri="{BB962C8B-B14F-4D97-AF65-F5344CB8AC3E}">
        <p14:creationId xmlns:p14="http://schemas.microsoft.com/office/powerpoint/2010/main" val="140605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Bir anne evine döndüğünde, bebeğini farklı gıdalarla ya da anne sütü dışındaki sıvılarla beslemesi için baskıya maruz kalabilir. Hastaneden çıkmadan önce ilk 6 ay boyunca sadece anne sütüyle beslemenin önemini hatırlatın. Altı aydan sonra bir bebeğin anne sütüne ek olarak başka yiyeceklere de ihtiyacı vardır. Anne sütü hastalıklara karşı koruma ve iyi beslenme sağlarken, anneye olan yakınlığın da sürmesini sağlar. Anne sütü iki yıl ve daha ötesinde de değerlidir. </a:t>
            </a:r>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10</a:t>
            </a:fld>
            <a:endParaRPr lang="tr-TR"/>
          </a:p>
        </p:txBody>
      </p:sp>
    </p:spTree>
    <p:extLst>
      <p:ext uri="{BB962C8B-B14F-4D97-AF65-F5344CB8AC3E}">
        <p14:creationId xmlns:p14="http://schemas.microsoft.com/office/powerpoint/2010/main" val="332910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a:t>
            </a:r>
            <a:r>
              <a:rPr lang="tr-TR" dirty="0"/>
              <a:t>Daha büyük bir bebekte gaita daha az sıklıkta ve daha yumuşak olabilir)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11</a:t>
            </a:fld>
            <a:endParaRPr lang="tr-TR"/>
          </a:p>
        </p:txBody>
      </p:sp>
    </p:spTree>
    <p:extLst>
      <p:ext uri="{BB962C8B-B14F-4D97-AF65-F5344CB8AC3E}">
        <p14:creationId xmlns:p14="http://schemas.microsoft.com/office/powerpoint/2010/main" val="276829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Yakın </a:t>
            </a:r>
            <a:r>
              <a:rPr lang="tr-TR" dirty="0" err="1"/>
              <a:t>çevre,arkadaş</a:t>
            </a:r>
            <a:r>
              <a:rPr lang="tr-TR" dirty="0"/>
              <a:t> ve aile fertlerinin olumsuz ve güven zedeleyen tutumları </a:t>
            </a:r>
            <a:r>
              <a:rPr lang="tr-TR" dirty="0" err="1"/>
              <a:t>eklenebilir.yada</a:t>
            </a:r>
            <a:r>
              <a:rPr lang="tr-TR" dirty="0"/>
              <a:t> özgüven </a:t>
            </a:r>
            <a:r>
              <a:rPr lang="tr-TR" dirty="0" err="1"/>
              <a:t>sunumunada</a:t>
            </a:r>
            <a:r>
              <a:rPr lang="tr-TR" dirty="0"/>
              <a:t> eklenebilir.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13</a:t>
            </a:fld>
            <a:endParaRPr lang="tr-TR"/>
          </a:p>
        </p:txBody>
      </p:sp>
    </p:spTree>
    <p:extLst>
      <p:ext uri="{BB962C8B-B14F-4D97-AF65-F5344CB8AC3E}">
        <p14:creationId xmlns:p14="http://schemas.microsoft.com/office/powerpoint/2010/main" val="3655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Bazı anneler yardıma ihtiyaç duymadan </a:t>
            </a:r>
            <a:r>
              <a:rPr lang="tr-TR" sz="1200" kern="1200" dirty="0" err="1">
                <a:solidFill>
                  <a:schemeClr val="tx1"/>
                </a:solidFill>
                <a:effectLst/>
                <a:latin typeface="+mn-lt"/>
                <a:ea typeface="+mn-ea"/>
                <a:cs typeface="+mn-cs"/>
              </a:rPr>
              <a:t>herşeyi</a:t>
            </a:r>
            <a:r>
              <a:rPr lang="tr-TR" sz="1200" kern="1200" dirty="0">
                <a:solidFill>
                  <a:schemeClr val="tx1"/>
                </a:solidFill>
                <a:effectLst/>
                <a:latin typeface="+mn-lt"/>
                <a:ea typeface="+mn-ea"/>
                <a:cs typeface="+mn-cs"/>
              </a:rPr>
              <a:t> yapabileceklerini düşünürler. Yardım istediklerinde kötü ve yetersiz bir anne olduklarını hissedebilirler ve bu durumda bebeklerinin beslenmesi, bakımıyla </a:t>
            </a:r>
            <a:r>
              <a:rPr lang="tr-TR" sz="1200" kern="1200" dirty="0" err="1">
                <a:solidFill>
                  <a:schemeClr val="tx1"/>
                </a:solidFill>
                <a:effectLst/>
                <a:latin typeface="+mn-lt"/>
                <a:ea typeface="+mn-ea"/>
                <a:cs typeface="+mn-cs"/>
              </a:rPr>
              <a:t>başedemediklerini</a:t>
            </a:r>
            <a:r>
              <a:rPr lang="tr-TR" sz="1200" kern="1200" dirty="0">
                <a:solidFill>
                  <a:schemeClr val="tx1"/>
                </a:solidFill>
                <a:effectLst/>
                <a:latin typeface="+mn-lt"/>
                <a:ea typeface="+mn-ea"/>
                <a:cs typeface="+mn-cs"/>
              </a:rPr>
              <a:t> düşünebilirler. Herhangi birimiz, yeni bir iş veya beceri öğrenirken, bunu öğrenmek için zaman ayırmamız gerekir ve diğer insanlardan yardım istemek zorunda kalabiliriz. Anne olmayı öğrenmek, yeni becerileri öğrenmekle aynıdır. Bölgedeki destek hizmetleri yeterli olmayabilir. Yeni anne yardım istemek ve mevcut desteği kullanmak için cesaretlendirilmeye ihtiyaç duyabilir. Yapay beslenme yapan bir annenin takibi ve uygun bir seçenek kullanmasını sağlamak çok önemlidir. Eğer beslenme seçeneğini değiştirmek isterse her zaman destek olunmalıdır. Gebeliği sırasında bir kadınla konuşurken, herhangi bir zorluk anında destek hizmetleri bulunduğunu söylemek yardımcı olabilir. Bu bilgi en başından kendine güvenmesine yardımcı olur. </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15</a:t>
            </a:fld>
            <a:endParaRPr lang="tr-TR"/>
          </a:p>
        </p:txBody>
      </p:sp>
    </p:spTree>
    <p:extLst>
      <p:ext uri="{BB962C8B-B14F-4D97-AF65-F5344CB8AC3E}">
        <p14:creationId xmlns:p14="http://schemas.microsoft.com/office/powerpoint/2010/main" val="77479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65327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70545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77961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lvl1pPr>
              <a:defRPr sz="3600"/>
            </a:lvl1pPr>
          </a:lstStyle>
          <a:p>
            <a:r>
              <a:rPr lang="tr-TR" dirty="0" smtClean="0"/>
              <a:t>Asıl başlık stili için tıklatın</a:t>
            </a:r>
            <a:endParaRPr lang="tr-TR" dirty="0"/>
          </a:p>
        </p:txBody>
      </p:sp>
      <p:sp>
        <p:nvSpPr>
          <p:cNvPr id="3" name="İçerik Yer Tutucusu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44131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01849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383E1DC-7C7B-45C5-800C-7E6400796DC3}" type="datetimeFigureOut">
              <a:rPr lang="tr-TR" smtClean="0"/>
              <a:t>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4773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383E1DC-7C7B-45C5-800C-7E6400796DC3}" type="datetimeFigureOut">
              <a:rPr lang="tr-TR" smtClean="0"/>
              <a:t>3.11.2018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62310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383E1DC-7C7B-45C5-800C-7E6400796DC3}" type="datetimeFigureOut">
              <a:rPr lang="tr-TR" smtClean="0"/>
              <a:t>3.11.2018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1299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383E1DC-7C7B-45C5-800C-7E6400796DC3}" type="datetimeFigureOut">
              <a:rPr lang="tr-TR" smtClean="0"/>
              <a:t>3.11.2018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43976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383E1DC-7C7B-45C5-800C-7E6400796DC3}" type="datetimeFigureOut">
              <a:rPr lang="tr-TR" smtClean="0"/>
              <a:t>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3156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383E1DC-7C7B-45C5-800C-7E6400796DC3}" type="datetimeFigureOut">
              <a:rPr lang="tr-TR" smtClean="0"/>
              <a:t>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14291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44408" y="124761"/>
            <a:ext cx="742720" cy="686327"/>
          </a:xfrm>
          <a:prstGeom prst="rect">
            <a:avLst/>
          </a:prstGeom>
        </p:spPr>
      </p:pic>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3E1DC-7C7B-45C5-800C-7E6400796DC3}" type="datetimeFigureOut">
              <a:rPr lang="tr-TR" smtClean="0"/>
              <a:t>3.11.2018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smtClean="0"/>
              <a:t>TC Sağlık Bakanlığı</a:t>
            </a:r>
          </a:p>
          <a:p>
            <a:r>
              <a:rPr lang="tr-TR" dirty="0" smtClean="0"/>
              <a:t>Halk Sağlığı Genel Müdürlüğü</a:t>
            </a:r>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9122C-AE58-4D31-A6CF-138CCE727786}" type="slidenum">
              <a:rPr lang="tr-TR" smtClean="0"/>
              <a:t>‹#›</a:t>
            </a:fld>
            <a:endParaRPr lang="tr-TR" dirty="0"/>
          </a:p>
        </p:txBody>
      </p:sp>
      <p:pic>
        <p:nvPicPr>
          <p:cNvPr id="7" name="6 Resim" descr="HSGM-LOGO.png"/>
          <p:cNvPicPr>
            <a:picLocks noChangeAspect="1"/>
          </p:cNvPicPr>
          <p:nvPr userDrawn="1"/>
        </p:nvPicPr>
        <p:blipFill>
          <a:blip r:embed="rId14" cstate="print"/>
          <a:stretch>
            <a:fillRect/>
          </a:stretch>
        </p:blipFill>
        <p:spPr>
          <a:xfrm>
            <a:off x="179512" y="116632"/>
            <a:ext cx="658975" cy="764704"/>
          </a:xfrm>
          <a:prstGeom prst="rect">
            <a:avLst/>
          </a:prstGeom>
        </p:spPr>
      </p:pic>
    </p:spTree>
    <p:extLst>
      <p:ext uri="{BB962C8B-B14F-4D97-AF65-F5344CB8AC3E}">
        <p14:creationId xmlns:p14="http://schemas.microsoft.com/office/powerpoint/2010/main" val="371416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7382" y="332656"/>
            <a:ext cx="8259418" cy="1630018"/>
          </a:xfrm>
        </p:spPr>
        <p:txBody>
          <a:bodyPr>
            <a:normAutofit/>
          </a:bodyPr>
          <a:lstStyle/>
          <a:p>
            <a:pPr algn="ctr"/>
            <a:r>
              <a:rPr lang="tr-TR" b="1" dirty="0" smtClean="0">
                <a:solidFill>
                  <a:srgbClr val="FF0000"/>
                </a:solidFill>
                <a:latin typeface="Times New Roman" pitchFamily="18" charset="0"/>
                <a:cs typeface="Times New Roman" pitchFamily="18" charset="0"/>
              </a:rPr>
              <a:t>ANNELERE SÜREKLİ DESTEK UYGULAMALARI</a:t>
            </a:r>
            <a:endParaRPr lang="en-US" dirty="0">
              <a:solidFill>
                <a:srgbClr val="FF0000"/>
              </a:solidFill>
              <a:latin typeface="Times New Roman" pitchFamily="18" charset="0"/>
              <a:cs typeface="Times New Roman" pitchFamily="18" charset="0"/>
            </a:endParaRPr>
          </a:p>
        </p:txBody>
      </p:sp>
      <p:sp>
        <p:nvSpPr>
          <p:cNvPr id="7" name="Slayt Numarası Yer Tutucusu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1</a:t>
            </a:fld>
            <a:endParaRPr lang="en-US" sz="1600" dirty="0">
              <a:solidFill>
                <a:schemeClr val="accent3">
                  <a:shade val="75000"/>
                </a:schemeClr>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196" y="1928001"/>
            <a:ext cx="5399789" cy="3914851"/>
          </a:xfrm>
          <a:prstGeom prst="rect">
            <a:avLst/>
          </a:prstGeom>
        </p:spPr>
      </p:pic>
      <p:sp>
        <p:nvSpPr>
          <p:cNvPr id="5" name="Metin kutusu 4"/>
          <p:cNvSpPr txBox="1"/>
          <p:nvPr/>
        </p:nvSpPr>
        <p:spPr>
          <a:xfrm>
            <a:off x="1113802" y="5899887"/>
            <a:ext cx="6886575" cy="646331"/>
          </a:xfrm>
          <a:prstGeom prst="rect">
            <a:avLst/>
          </a:prstGeom>
          <a:noFill/>
        </p:spPr>
        <p:txBody>
          <a:bodyPr wrap="square" rtlCol="0">
            <a:spAutoFit/>
          </a:bodyPr>
          <a:lstStyle/>
          <a:p>
            <a:r>
              <a:rPr lang="tr-TR" b="1" i="1" dirty="0" smtClean="0">
                <a:solidFill>
                  <a:schemeClr val="accent5">
                    <a:lumMod val="75000"/>
                  </a:schemeClr>
                </a:solidFill>
              </a:rPr>
              <a:t>T.C SAĞLIK BAKANLIĞI HALK SAĞLIĞI GENEL MÜDÜRLÜĞÜ</a:t>
            </a:r>
          </a:p>
          <a:p>
            <a:r>
              <a:rPr lang="tr-TR" b="1" i="1" dirty="0" smtClean="0">
                <a:solidFill>
                  <a:schemeClr val="accent5">
                    <a:lumMod val="75000"/>
                  </a:schemeClr>
                </a:solidFill>
              </a:rPr>
              <a:t>Çocuk ve Ergen Sağlığı Dairesi Başkanlığı</a:t>
            </a:r>
          </a:p>
        </p:txBody>
      </p:sp>
    </p:spTree>
    <p:extLst>
      <p:ext uri="{BB962C8B-B14F-4D97-AF65-F5344CB8AC3E}">
        <p14:creationId xmlns:p14="http://schemas.microsoft.com/office/powerpoint/2010/main" val="127339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69" y="827564"/>
            <a:ext cx="7802217" cy="880921"/>
          </a:xfrm>
        </p:spPr>
        <p:txBody>
          <a:bodyPr>
            <a:normAutofit fontScale="90000"/>
          </a:bodyPr>
          <a:lstStyle/>
          <a:p>
            <a:pPr algn="just"/>
            <a:r>
              <a:rPr lang="tr-TR" sz="3200" b="1" dirty="0"/>
              <a:t/>
            </a:r>
            <a:br>
              <a:rPr lang="tr-TR" sz="3200" b="1" dirty="0"/>
            </a:br>
            <a:r>
              <a:rPr lang="tr-TR" sz="3200" b="1" dirty="0" smtClean="0">
                <a:latin typeface="Times New Roman" pitchFamily="18" charset="0"/>
                <a:cs typeface="Times New Roman" pitchFamily="18" charset="0"/>
              </a:rPr>
              <a:t>Anne </a:t>
            </a:r>
            <a:r>
              <a:rPr lang="en-US" sz="3200" b="1" dirty="0" err="1" smtClean="0">
                <a:latin typeface="Times New Roman" pitchFamily="18" charset="0"/>
                <a:cs typeface="Times New Roman" pitchFamily="18" charset="0"/>
              </a:rPr>
              <a:t>İlk</a:t>
            </a:r>
            <a:r>
              <a:rPr lang="en-US" sz="3200" b="1" dirty="0" smtClean="0">
                <a:latin typeface="Times New Roman" pitchFamily="18" charset="0"/>
                <a:cs typeface="Times New Roman" pitchFamily="18" charset="0"/>
              </a:rPr>
              <a:t> </a:t>
            </a:r>
            <a:r>
              <a:rPr lang="tr-TR" sz="3200" b="1" dirty="0" smtClean="0">
                <a:latin typeface="Times New Roman" pitchFamily="18" charset="0"/>
                <a:cs typeface="Times New Roman" pitchFamily="18" charset="0"/>
              </a:rPr>
              <a:t>6</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Ay ve </a:t>
            </a:r>
            <a:r>
              <a:rPr lang="en-US" sz="3200" b="1" dirty="0" err="1">
                <a:latin typeface="Times New Roman" pitchFamily="18" charset="0"/>
                <a:cs typeface="Times New Roman" pitchFamily="18" charset="0"/>
              </a:rPr>
              <a:t>Devam</a:t>
            </a:r>
            <a:r>
              <a:rPr lang="en-US" sz="3200" b="1" dirty="0">
                <a:latin typeface="Times New Roman" pitchFamily="18" charset="0"/>
                <a:cs typeface="Times New Roman" pitchFamily="18" charset="0"/>
              </a:rPr>
              <a:t> Eden </a:t>
            </a:r>
            <a:r>
              <a:rPr lang="en-US" sz="3200" b="1" dirty="0" err="1">
                <a:latin typeface="Times New Roman" pitchFamily="18" charset="0"/>
                <a:cs typeface="Times New Roman" pitchFamily="18" charset="0"/>
              </a:rPr>
              <a:t>Süreçteki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Emzirmenin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Öneminin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Kavrama</a:t>
            </a:r>
            <a:r>
              <a:rPr lang="tr-TR" sz="3200" b="1" dirty="0" err="1">
                <a:latin typeface="Times New Roman" pitchFamily="18" charset="0"/>
                <a:cs typeface="Times New Roman" pitchFamily="18" charset="0"/>
              </a:rPr>
              <a:t>lıdır</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36419" y="1971304"/>
            <a:ext cx="8329895" cy="4385047"/>
          </a:xfrm>
        </p:spPr>
        <p:txBody>
          <a:bodyPr>
            <a:noAutofit/>
          </a:bodyPr>
          <a:lstStyle/>
          <a:p>
            <a:pPr marL="114300" indent="0" algn="just">
              <a:lnSpc>
                <a:spcPct val="130000"/>
              </a:lnSpc>
              <a:buNone/>
            </a:pPr>
            <a:endParaRPr lang="tr-TR" sz="2000" dirty="0"/>
          </a:p>
          <a:p>
            <a:pPr marL="0" indent="0" algn="just">
              <a:lnSpc>
                <a:spcPct val="130000"/>
              </a:lnSpc>
              <a:spcBef>
                <a:spcPts val="0"/>
              </a:spcBef>
              <a:buNone/>
            </a:pPr>
            <a:endParaRPr lang="en-US" sz="2000" dirty="0"/>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10</a:t>
            </a:fld>
            <a:endParaRPr lang="en-US" sz="1600" dirty="0">
              <a:solidFill>
                <a:schemeClr val="accent3">
                  <a:shade val="75000"/>
                </a:schemeClr>
              </a:solidFill>
            </a:endParaRPr>
          </a:p>
        </p:txBody>
      </p:sp>
      <p:graphicFrame>
        <p:nvGraphicFramePr>
          <p:cNvPr id="5" name="Diyagram 4"/>
          <p:cNvGraphicFramePr/>
          <p:nvPr>
            <p:extLst>
              <p:ext uri="{D42A27DB-BD31-4B8C-83A1-F6EECF244321}">
                <p14:modId xmlns:p14="http://schemas.microsoft.com/office/powerpoint/2010/main" val="943631096"/>
              </p:ext>
            </p:extLst>
          </p:nvPr>
        </p:nvGraphicFramePr>
        <p:xfrm>
          <a:off x="683969" y="2330614"/>
          <a:ext cx="8002831" cy="4025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1495" y="4749344"/>
            <a:ext cx="1598860" cy="1337822"/>
          </a:xfrm>
          <a:prstGeom prst="rect">
            <a:avLst/>
          </a:prstGeom>
        </p:spPr>
      </p:pic>
    </p:spTree>
    <p:extLst>
      <p:ext uri="{BB962C8B-B14F-4D97-AF65-F5344CB8AC3E}">
        <p14:creationId xmlns:p14="http://schemas.microsoft.com/office/powerpoint/2010/main" val="175354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626351"/>
          </a:xfrm>
        </p:spPr>
        <p:txBody>
          <a:bodyPr>
            <a:normAutofit/>
          </a:bodyPr>
          <a:lstStyle/>
          <a:p>
            <a:r>
              <a:rPr lang="tr-TR" sz="3600" dirty="0">
                <a:latin typeface="Times New Roman" pitchFamily="18" charset="0"/>
                <a:cs typeface="Times New Roman" pitchFamily="18" charset="0"/>
              </a:rPr>
              <a:t>Anne beslenmenin iyi gittiğini anlayabilmelidir</a:t>
            </a:r>
          </a:p>
        </p:txBody>
      </p:sp>
      <p:sp>
        <p:nvSpPr>
          <p:cNvPr id="3" name="İçerik Yer Tutucusu 2"/>
          <p:cNvSpPr>
            <a:spLocks noGrp="1"/>
          </p:cNvSpPr>
          <p:nvPr>
            <p:ph idx="1"/>
          </p:nvPr>
        </p:nvSpPr>
        <p:spPr>
          <a:xfrm>
            <a:off x="611561" y="1780675"/>
            <a:ext cx="8136904" cy="4692315"/>
          </a:xfrm>
        </p:spPr>
        <p:txBody>
          <a:bodyPr>
            <a:normAutofit/>
          </a:bodyPr>
          <a:lstStyle/>
          <a:p>
            <a:pPr lvl="0"/>
            <a:r>
              <a:rPr lang="tr-TR" sz="2800" dirty="0">
                <a:latin typeface="Times New Roman" pitchFamily="18" charset="0"/>
                <a:cs typeface="Times New Roman" pitchFamily="18" charset="0"/>
              </a:rPr>
              <a:t>Anne sorun olduğunda sağlık personeliyle iletişime geçebilmelidir</a:t>
            </a:r>
          </a:p>
          <a:p>
            <a:r>
              <a:rPr lang="tr-TR" sz="2800" dirty="0">
                <a:latin typeface="Times New Roman" pitchFamily="18" charset="0"/>
                <a:cs typeface="Times New Roman" pitchFamily="18" charset="0"/>
              </a:rPr>
              <a:t>Yeni anne neyin normal, neyin problem </a:t>
            </a:r>
            <a:r>
              <a:rPr lang="tr-TR" sz="2800" dirty="0" smtClean="0">
                <a:latin typeface="Times New Roman" pitchFamily="18" charset="0"/>
                <a:cs typeface="Times New Roman" pitchFamily="18" charset="0"/>
              </a:rPr>
              <a:t>olduğunu bilmiyor </a:t>
            </a:r>
            <a:r>
              <a:rPr lang="tr-TR" sz="2800" dirty="0">
                <a:latin typeface="Times New Roman" pitchFamily="18" charset="0"/>
                <a:cs typeface="Times New Roman" pitchFamily="18" charset="0"/>
              </a:rPr>
              <a:t>olabilir. </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11</a:t>
            </a:fld>
            <a:endParaRPr lang="tr-TR" altLang="tr-TR"/>
          </a:p>
        </p:txBody>
      </p:sp>
      <p:pic>
        <p:nvPicPr>
          <p:cNvPr id="1028" name="Picture 4" descr="C:\Users\win7\Desktop\1.jpg"/>
          <p:cNvPicPr>
            <a:picLocks noChangeAspect="1" noChangeArrowheads="1"/>
          </p:cNvPicPr>
          <p:nvPr/>
        </p:nvPicPr>
        <p:blipFill>
          <a:blip r:embed="rId3"/>
          <a:srcRect/>
          <a:stretch>
            <a:fillRect/>
          </a:stretch>
        </p:blipFill>
        <p:spPr bwMode="auto">
          <a:xfrm>
            <a:off x="3131840" y="3789040"/>
            <a:ext cx="2580774" cy="2959768"/>
          </a:xfrm>
          <a:prstGeom prst="rect">
            <a:avLst/>
          </a:prstGeom>
          <a:noFill/>
        </p:spPr>
      </p:pic>
    </p:spTree>
    <p:extLst>
      <p:ext uri="{BB962C8B-B14F-4D97-AF65-F5344CB8AC3E}">
        <p14:creationId xmlns:p14="http://schemas.microsoft.com/office/powerpoint/2010/main" val="266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010653"/>
          </a:xfrm>
        </p:spPr>
        <p:txBody>
          <a:bodyPr>
            <a:normAutofit fontScale="90000"/>
          </a:bodyPr>
          <a:lstStyle/>
          <a:p>
            <a:pPr lvl="0"/>
            <a:r>
              <a:rPr lang="tr-TR" b="1" dirty="0" smtClean="0">
                <a:latin typeface="Times New Roman" pitchFamily="18" charset="0"/>
                <a:cs typeface="Times New Roman" pitchFamily="18" charset="0"/>
              </a:rPr>
              <a:t>Emzirmenin iyi  gittiğini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gösteren işaretler</a:t>
            </a:r>
          </a:p>
        </p:txBody>
      </p:sp>
      <p:sp>
        <p:nvSpPr>
          <p:cNvPr id="3" name="2 İçerik Yer Tutucusu"/>
          <p:cNvSpPr>
            <a:spLocks noGrp="1"/>
          </p:cNvSpPr>
          <p:nvPr>
            <p:ph idx="1"/>
          </p:nvPr>
        </p:nvSpPr>
        <p:spPr>
          <a:xfrm>
            <a:off x="457200" y="1684421"/>
            <a:ext cx="8229600" cy="4788568"/>
          </a:xfrm>
        </p:spPr>
        <p:txBody>
          <a:bodyPr>
            <a:normAutofit fontScale="92500"/>
          </a:bodyPr>
          <a:lstStyle/>
          <a:p>
            <a:pPr lvl="1">
              <a:buFont typeface="Arial" panose="020B0604020202020204" pitchFamily="34" charset="0"/>
              <a:buChar char="•"/>
            </a:pPr>
            <a:r>
              <a:rPr lang="tr-TR" sz="3000" dirty="0" smtClean="0">
                <a:latin typeface="Times New Roman" pitchFamily="18" charset="0"/>
                <a:cs typeface="Times New Roman" pitchFamily="18" charset="0"/>
              </a:rPr>
              <a:t>Bebek uyanık ve aktiftir, 24 saatte en az 8 kez beslenir</a:t>
            </a:r>
          </a:p>
          <a:p>
            <a:pPr lvl="1">
              <a:buFont typeface="Arial" panose="020B0604020202020204" pitchFamily="34" charset="0"/>
              <a:buChar char="•"/>
            </a:pPr>
            <a:r>
              <a:rPr lang="tr-TR" sz="3000" dirty="0" smtClean="0">
                <a:latin typeface="Times New Roman" pitchFamily="18" charset="0"/>
                <a:cs typeface="Times New Roman" pitchFamily="18" charset="0"/>
              </a:rPr>
              <a:t>24 saatlik dilimde, bir süre uyanık kalabilir ve uzun sürelerle uyur</a:t>
            </a:r>
          </a:p>
          <a:p>
            <a:pPr lvl="1">
              <a:buFont typeface="Arial" panose="020B0604020202020204" pitchFamily="34" charset="0"/>
              <a:buChar char="•"/>
            </a:pPr>
            <a:r>
              <a:rPr lang="tr-TR" sz="3000" dirty="0" smtClean="0">
                <a:latin typeface="Times New Roman" pitchFamily="18" charset="0"/>
                <a:cs typeface="Times New Roman" pitchFamily="18" charset="0"/>
              </a:rPr>
              <a:t>Günde 6 veya daha fazla açık renkli idrar yapar ve 3 veya daha fazla gaita yapabilir</a:t>
            </a:r>
          </a:p>
          <a:p>
            <a:pPr lvl="1">
              <a:buFont typeface="Arial" panose="020B0604020202020204" pitchFamily="34" charset="0"/>
              <a:buChar char="•"/>
            </a:pPr>
            <a:r>
              <a:rPr lang="tr-TR" sz="3000" dirty="0" smtClean="0">
                <a:latin typeface="Times New Roman" pitchFamily="18" charset="0"/>
                <a:cs typeface="Times New Roman" pitchFamily="18" charset="0"/>
              </a:rPr>
              <a:t>Annenin memesi emzirmeden önce dolgundur, emzirme bitince boşalmıştır, memeler ve meme uçları rahattır</a:t>
            </a:r>
          </a:p>
          <a:p>
            <a:pPr lvl="1">
              <a:buFont typeface="Arial" panose="020B0604020202020204" pitchFamily="34" charset="0"/>
              <a:buChar char="•"/>
            </a:pPr>
            <a:r>
              <a:rPr lang="tr-TR" sz="3000" dirty="0" smtClean="0">
                <a:latin typeface="Times New Roman" pitchFamily="18" charset="0"/>
                <a:cs typeface="Times New Roman" pitchFamily="18" charset="0"/>
              </a:rPr>
              <a:t>Anne bebeğine bakarken kendinden emin hisseder</a:t>
            </a:r>
          </a:p>
          <a:p>
            <a:endParaRPr lang="tr-TR" dirty="0"/>
          </a:p>
        </p:txBody>
      </p:sp>
      <p:sp>
        <p:nvSpPr>
          <p:cNvPr id="4" name="3 Slayt Numarası Yer Tutucusu"/>
          <p:cNvSpPr>
            <a:spLocks noGrp="1"/>
          </p:cNvSpPr>
          <p:nvPr>
            <p:ph type="sldNum" sz="quarter" idx="12"/>
          </p:nvPr>
        </p:nvSpPr>
        <p:spPr/>
        <p:txBody>
          <a:bodyPr/>
          <a:lstStyle/>
          <a:p>
            <a:pPr>
              <a:defRPr/>
            </a:pPr>
            <a:fld id="{7D89CEB6-6D16-423F-9240-9DC4C10AA9A0}" type="slidenum">
              <a:rPr lang="tr-TR" altLang="tr-TR" smtClean="0"/>
              <a:pPr>
                <a:defRPr/>
              </a:pPr>
              <a:t>12</a:t>
            </a:fld>
            <a:endParaRPr lang="tr-TR" altLang="tr-TR"/>
          </a:p>
        </p:txBody>
      </p:sp>
    </p:spTree>
    <p:extLst>
      <p:ext uri="{BB962C8B-B14F-4D97-AF65-F5344CB8AC3E}">
        <p14:creationId xmlns:p14="http://schemas.microsoft.com/office/powerpoint/2010/main" val="391173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84" y="561474"/>
            <a:ext cx="7748337" cy="1413100"/>
          </a:xfrm>
        </p:spPr>
        <p:txBody>
          <a:bodyPr>
            <a:normAutofit fontScale="90000"/>
          </a:bodyPr>
          <a:lstStyle/>
          <a:p>
            <a:r>
              <a:rPr lang="tr-TR" sz="3600" dirty="0"/>
              <a:t/>
            </a:r>
            <a:br>
              <a:rPr lang="tr-TR" sz="3600" dirty="0"/>
            </a:br>
            <a:r>
              <a:rPr lang="tr-TR" dirty="0">
                <a:latin typeface="Times New Roman" pitchFamily="18" charset="0"/>
                <a:cs typeface="Times New Roman" pitchFamily="18" charset="0"/>
              </a:rPr>
              <a:t>Annenin İhtiyacı Olan Desteğin Nasıl Sağlanacağını Görüşün</a:t>
            </a:r>
            <a:r>
              <a:rPr lang="tr-TR" dirty="0"/>
              <a:t/>
            </a:r>
            <a:br>
              <a:rPr lang="tr-TR" dirty="0"/>
            </a:br>
            <a:endParaRPr lang="en-US" sz="3600" dirty="0"/>
          </a:p>
        </p:txBody>
      </p:sp>
      <p:sp>
        <p:nvSpPr>
          <p:cNvPr id="3" name="Content Placeholder 2"/>
          <p:cNvSpPr>
            <a:spLocks noGrp="1"/>
          </p:cNvSpPr>
          <p:nvPr>
            <p:ph idx="1"/>
          </p:nvPr>
        </p:nvSpPr>
        <p:spPr>
          <a:xfrm>
            <a:off x="673769" y="2213812"/>
            <a:ext cx="6527132" cy="3517893"/>
          </a:xfrm>
        </p:spPr>
        <p:txBody>
          <a:bodyPr>
            <a:noAutofit/>
          </a:bodyPr>
          <a:lstStyle/>
          <a:p>
            <a:pPr marL="0" lvl="0" indent="0">
              <a:lnSpc>
                <a:spcPct val="150000"/>
              </a:lnSpc>
              <a:spcBef>
                <a:spcPts val="0"/>
              </a:spcBef>
              <a:buNone/>
            </a:pPr>
            <a:r>
              <a:rPr lang="en-US" sz="3200" dirty="0" err="1">
                <a:latin typeface="Times New Roman" pitchFamily="18" charset="0"/>
                <a:cs typeface="Times New Roman" pitchFamily="18" charset="0"/>
              </a:rPr>
              <a:t>Annelerin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desteğe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ihtiyacı</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vardır</a:t>
            </a: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endParaRPr lang="tr-TR" sz="3200" dirty="0">
              <a:latin typeface="Times New Roman" pitchFamily="18" charset="0"/>
              <a:cs typeface="Times New Roman" pitchFamily="18" charset="0"/>
            </a:endParaRPr>
          </a:p>
          <a:p>
            <a:pPr lvl="1">
              <a:lnSpc>
                <a:spcPct val="150000"/>
              </a:lnSpc>
              <a:spcBef>
                <a:spcPts val="0"/>
              </a:spcBef>
            </a:pPr>
            <a:r>
              <a:rPr lang="en-US" sz="3200" dirty="0" err="1">
                <a:latin typeface="Times New Roman" pitchFamily="18" charset="0"/>
                <a:cs typeface="Times New Roman" pitchFamily="18" charset="0"/>
              </a:rPr>
              <a:t>Bir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aile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üyesi</a:t>
            </a:r>
            <a:endParaRPr lang="tr-TR" sz="3200" dirty="0">
              <a:latin typeface="Times New Roman" pitchFamily="18" charset="0"/>
              <a:cs typeface="Times New Roman" pitchFamily="18" charset="0"/>
            </a:endParaRPr>
          </a:p>
          <a:p>
            <a:pPr lvl="1">
              <a:lnSpc>
                <a:spcPct val="150000"/>
              </a:lnSpc>
              <a:spcBef>
                <a:spcPts val="0"/>
              </a:spcBef>
            </a:pPr>
            <a:r>
              <a:rPr lang="en-US" sz="3200" dirty="0" err="1">
                <a:latin typeface="Times New Roman" pitchFamily="18" charset="0"/>
                <a:cs typeface="Times New Roman" pitchFamily="18" charset="0"/>
              </a:rPr>
              <a:t>Arkadaş</a:t>
            </a:r>
            <a:endParaRPr lang="tr-TR" sz="3200" dirty="0">
              <a:latin typeface="Times New Roman" pitchFamily="18" charset="0"/>
              <a:cs typeface="Times New Roman" pitchFamily="18" charset="0"/>
            </a:endParaRPr>
          </a:p>
          <a:p>
            <a:pPr lvl="1">
              <a:lnSpc>
                <a:spcPct val="150000"/>
              </a:lnSpc>
              <a:spcBef>
                <a:spcPts val="0"/>
              </a:spcBef>
            </a:pPr>
            <a:r>
              <a:rPr lang="en-US" sz="3200" dirty="0" err="1">
                <a:latin typeface="Times New Roman" pitchFamily="18" charset="0"/>
                <a:cs typeface="Times New Roman" pitchFamily="18" charset="0"/>
              </a:rPr>
              <a:t>Sağlık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çalışanı</a:t>
            </a:r>
            <a:endParaRPr lang="en-US" sz="32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13</a:t>
            </a:fld>
            <a:endParaRPr lang="en-US" sz="1600" dirty="0">
              <a:solidFill>
                <a:schemeClr val="accent3">
                  <a:shade val="75000"/>
                </a:schemeClr>
              </a:solidFill>
            </a:endParaRPr>
          </a:p>
        </p:txBody>
      </p:sp>
    </p:spTree>
    <p:extLst>
      <p:ext uri="{BB962C8B-B14F-4D97-AF65-F5344CB8AC3E}">
        <p14:creationId xmlns:p14="http://schemas.microsoft.com/office/powerpoint/2010/main" val="416746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908720"/>
            <a:ext cx="7859216" cy="1143000"/>
          </a:xfrm>
        </p:spPr>
        <p:txBody>
          <a:bodyPr>
            <a:normAutofit fontScale="90000"/>
          </a:bodyPr>
          <a:lstStyle/>
          <a:p>
            <a:r>
              <a:rPr lang="tr-TR" sz="3600" dirty="0">
                <a:latin typeface="Times New Roman" pitchFamily="18" charset="0"/>
                <a:cs typeface="Times New Roman" pitchFamily="18" charset="0"/>
              </a:rPr>
              <a:t>Annenin yardıma ihtiyacı </a:t>
            </a:r>
            <a:r>
              <a:rPr lang="tr-TR" sz="3600" dirty="0" smtClean="0">
                <a:latin typeface="Times New Roman" pitchFamily="18" charset="0"/>
                <a:cs typeface="Times New Roman" pitchFamily="18" charset="0"/>
              </a:rPr>
              <a:t>vardır </a:t>
            </a:r>
            <a:br>
              <a:rPr lang="tr-TR" sz="3600" dirty="0" smtClean="0">
                <a:latin typeface="Times New Roman" pitchFamily="18" charset="0"/>
                <a:cs typeface="Times New Roman" pitchFamily="18" charset="0"/>
              </a:rPr>
            </a:br>
            <a:endParaRPr lang="tr-TR" sz="3600" dirty="0">
              <a:latin typeface="Times New Roman" pitchFamily="18" charset="0"/>
              <a:cs typeface="Times New Roman" pitchFamily="18" charset="0"/>
            </a:endParaRPr>
          </a:p>
        </p:txBody>
      </p:sp>
      <p:sp>
        <p:nvSpPr>
          <p:cNvPr id="3" name="İçerik Yer Tutucusu 2"/>
          <p:cNvSpPr>
            <a:spLocks noGrp="1"/>
          </p:cNvSpPr>
          <p:nvPr>
            <p:ph idx="1"/>
          </p:nvPr>
        </p:nvSpPr>
        <p:spPr>
          <a:xfrm>
            <a:off x="467544" y="2060848"/>
            <a:ext cx="8229600" cy="5077327"/>
          </a:xfrm>
        </p:spPr>
        <p:txBody>
          <a:bodyPr>
            <a:noAutofit/>
          </a:bodyPr>
          <a:lstStyle/>
          <a:p>
            <a:pPr marL="0" lvl="0" indent="0">
              <a:buNone/>
            </a:pPr>
            <a:r>
              <a:rPr lang="tr-TR" sz="2400" dirty="0" smtClean="0">
                <a:latin typeface="Times New Roman" pitchFamily="18" charset="0"/>
                <a:cs typeface="Times New Roman" pitchFamily="18" charset="0"/>
              </a:rPr>
              <a:t>     Özellikle</a:t>
            </a:r>
            <a:r>
              <a:rPr lang="tr-TR" sz="2400" dirty="0">
                <a:latin typeface="Times New Roman" pitchFamily="18" charset="0"/>
                <a:cs typeface="Times New Roman" pitchFamily="18" charset="0"/>
              </a:rPr>
              <a:t>;</a:t>
            </a:r>
          </a:p>
          <a:p>
            <a:pPr lvl="0"/>
            <a:r>
              <a:rPr lang="tr-TR" sz="2400" dirty="0" smtClean="0">
                <a:latin typeface="Times New Roman" pitchFamily="18" charset="0"/>
                <a:cs typeface="Times New Roman" pitchFamily="18" charset="0"/>
              </a:rPr>
              <a:t>Diğer </a:t>
            </a:r>
            <a:r>
              <a:rPr lang="tr-TR" sz="2400" dirty="0">
                <a:latin typeface="Times New Roman" pitchFamily="18" charset="0"/>
                <a:cs typeface="Times New Roman" pitchFamily="18" charset="0"/>
              </a:rPr>
              <a:t>çocukların bakımı ve ev işleri gibi zaman ayırması gereken birçok talep varsa</a:t>
            </a:r>
          </a:p>
          <a:p>
            <a:pPr lvl="0"/>
            <a:r>
              <a:rPr lang="tr-TR" sz="2400" dirty="0">
                <a:latin typeface="Times New Roman" pitchFamily="18" charset="0"/>
                <a:cs typeface="Times New Roman" pitchFamily="18" charset="0"/>
              </a:rPr>
              <a:t>İlk kez anne olduysa</a:t>
            </a:r>
          </a:p>
          <a:p>
            <a:pPr lvl="0"/>
            <a:r>
              <a:rPr lang="tr-TR" sz="2400" dirty="0">
                <a:latin typeface="Times New Roman" pitchFamily="18" charset="0"/>
                <a:cs typeface="Times New Roman" pitchFamily="18" charset="0"/>
              </a:rPr>
              <a:t>Bebeğini beslemekte güçlük çekiyorsa</a:t>
            </a:r>
          </a:p>
          <a:p>
            <a:pPr lvl="0"/>
            <a:r>
              <a:rPr lang="tr-TR" sz="2400" dirty="0">
                <a:latin typeface="Times New Roman" pitchFamily="18" charset="0"/>
                <a:cs typeface="Times New Roman" pitchFamily="18" charset="0"/>
              </a:rPr>
              <a:t>Ev dışında çalışması ve bebeğinden ayrılması gerekiyorsa</a:t>
            </a:r>
          </a:p>
          <a:p>
            <a:pPr lvl="0"/>
            <a:r>
              <a:rPr lang="tr-TR" sz="2400" dirty="0">
                <a:latin typeface="Times New Roman" pitchFamily="18" charset="0"/>
                <a:cs typeface="Times New Roman" pitchFamily="18" charset="0"/>
              </a:rPr>
              <a:t>Destekleyici kişilerle az temas kuruyor ve yalnızsa</a:t>
            </a:r>
          </a:p>
          <a:p>
            <a:pPr lvl="0"/>
            <a:r>
              <a:rPr lang="tr-TR" sz="2400" dirty="0">
                <a:latin typeface="Times New Roman" pitchFamily="18" charset="0"/>
                <a:cs typeface="Times New Roman" pitchFamily="18" charset="0"/>
              </a:rPr>
              <a:t>Birçok insandan kafa karıştırıcı ve çelişkili tavsiyeler alıyorsa</a:t>
            </a:r>
          </a:p>
          <a:p>
            <a:pPr lvl="0"/>
            <a:r>
              <a:rPr lang="tr-TR" sz="2400" dirty="0">
                <a:latin typeface="Times New Roman" pitchFamily="18" charset="0"/>
                <a:cs typeface="Times New Roman" pitchFamily="18" charset="0"/>
              </a:rPr>
              <a:t>Kendinin ya da bebeğin herhangi bir sağlık sorunu varsa</a:t>
            </a:r>
          </a:p>
        </p:txBody>
      </p:sp>
      <p:sp>
        <p:nvSpPr>
          <p:cNvPr id="4" name="3 Slayt Numarası Yer Tutucusu"/>
          <p:cNvSpPr>
            <a:spLocks noGrp="1"/>
          </p:cNvSpPr>
          <p:nvPr>
            <p:ph type="sldNum" sz="quarter" idx="12"/>
          </p:nvPr>
        </p:nvSpPr>
        <p:spPr/>
        <p:txBody>
          <a:bodyPr/>
          <a:lstStyle/>
          <a:p>
            <a:pPr>
              <a:defRPr/>
            </a:pPr>
            <a:fld id="{7D89CEB6-6D16-423F-9240-9DC4C10AA9A0}" type="slidenum">
              <a:rPr lang="tr-TR" altLang="tr-TR" smtClean="0"/>
              <a:pPr>
                <a:defRPr/>
              </a:pPr>
              <a:t>14</a:t>
            </a:fld>
            <a:endParaRPr lang="tr-TR" altLang="tr-TR"/>
          </a:p>
        </p:txBody>
      </p:sp>
    </p:spTree>
    <p:extLst>
      <p:ext uri="{BB962C8B-B14F-4D97-AF65-F5344CB8AC3E}">
        <p14:creationId xmlns:p14="http://schemas.microsoft.com/office/powerpoint/2010/main" val="4249090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p:cNvSpPr>
            <a:spLocks noGrp="1"/>
          </p:cNvSpPr>
          <p:nvPr>
            <p:ph type="title"/>
          </p:nvPr>
        </p:nvSpPr>
        <p:spPr>
          <a:xfrm>
            <a:off x="457200" y="274639"/>
            <a:ext cx="8229600" cy="615699"/>
          </a:xfrm>
        </p:spPr>
        <p:txBody>
          <a:bodyPr>
            <a:normAutofit fontScale="90000"/>
          </a:bodyPr>
          <a:lstStyle/>
          <a:p>
            <a:endParaRPr lang="tr-TR" dirty="0"/>
          </a:p>
        </p:txBody>
      </p:sp>
      <p:sp>
        <p:nvSpPr>
          <p:cNvPr id="3" name="Content Placeholder 2"/>
          <p:cNvSpPr>
            <a:spLocks noGrp="1"/>
          </p:cNvSpPr>
          <p:nvPr>
            <p:ph idx="1"/>
          </p:nvPr>
        </p:nvSpPr>
        <p:spPr>
          <a:xfrm>
            <a:off x="467544" y="2708920"/>
            <a:ext cx="8229600" cy="3888432"/>
          </a:xfrm>
        </p:spPr>
        <p:txBody>
          <a:bodyPr>
            <a:normAutofit/>
          </a:bodyPr>
          <a:lstStyle/>
          <a:p>
            <a:pPr lvl="0"/>
            <a:r>
              <a:rPr lang="en-US" sz="2400" dirty="0" err="1">
                <a:latin typeface="Times New Roman" pitchFamily="18" charset="0"/>
                <a:cs typeface="Times New Roman" pitchFamily="18" charset="0"/>
              </a:rPr>
              <a:t>Bazen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anneler</a:t>
            </a:r>
            <a:r>
              <a:rPr lang="en-US" sz="2400" dirty="0">
                <a:latin typeface="Times New Roman" pitchFamily="18" charset="0"/>
                <a:cs typeface="Times New Roman" pitchFamily="18" charset="0"/>
              </a:rPr>
              <a:t> her </a:t>
            </a:r>
            <a:r>
              <a:rPr lang="en-US" sz="2400" dirty="0" err="1">
                <a:latin typeface="Times New Roman" pitchFamily="18" charset="0"/>
                <a:cs typeface="Times New Roman" pitchFamily="18" charset="0"/>
              </a:rPr>
              <a:t>şeyi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kendi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başına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halledebileceğini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düşünebilir</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Eğer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yardıma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ihtiyacı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olursa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kötü</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olduğunu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hissede</a:t>
            </a:r>
            <a:r>
              <a:rPr lang="tr-TR" sz="2400" dirty="0">
                <a:latin typeface="Times New Roman" pitchFamily="18" charset="0"/>
                <a:cs typeface="Times New Roman" pitchFamily="18" charset="0"/>
              </a:rPr>
              <a:t>bilir</a:t>
            </a:r>
          </a:p>
          <a:p>
            <a:pPr lvl="0"/>
            <a:r>
              <a:rPr lang="en-US" sz="2400" dirty="0" err="1">
                <a:latin typeface="Times New Roman" pitchFamily="18" charset="0"/>
                <a:cs typeface="Times New Roman" pitchFamily="18" charset="0"/>
              </a:rPr>
              <a:t>Herkes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yeni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öğrenirken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bunun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üzerinde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uzmanlaşması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zaman</a:t>
            </a:r>
            <a:r>
              <a:rPr lang="en-US" sz="2400" dirty="0">
                <a:latin typeface="Times New Roman" pitchFamily="18" charset="0"/>
                <a:cs typeface="Times New Roman" pitchFamily="18" charset="0"/>
              </a:rPr>
              <a:t> al</a:t>
            </a:r>
            <a:r>
              <a:rPr lang="tr-TR" sz="2400" dirty="0" err="1">
                <a:latin typeface="Times New Roman" pitchFamily="18" charset="0"/>
                <a:cs typeface="Times New Roman" pitchFamily="18" charset="0"/>
              </a:rPr>
              <a:t>abilir</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Bölgede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yeterli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destek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birimleri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bulunmayabilir</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Annenin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ulaşabileceği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desteğe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cesaretlendirilmeye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gereksinimi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vardır</a:t>
            </a:r>
            <a:endParaRPr lang="en-US" sz="24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fld id="{2C6B1FF6-39B9-40F5-8B67-33C6354A3D4F}" type="slidenum">
              <a:rPr lang="en-US" smtClean="0"/>
              <a:pPr/>
              <a:t>15</a:t>
            </a:fld>
            <a:endParaRPr lang="en-US"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32656"/>
            <a:ext cx="2854918" cy="2135569"/>
          </a:xfrm>
          <a:prstGeom prst="rect">
            <a:avLst/>
          </a:prstGeom>
        </p:spPr>
      </p:pic>
    </p:spTree>
    <p:extLst>
      <p:ext uri="{BB962C8B-B14F-4D97-AF65-F5344CB8AC3E}">
        <p14:creationId xmlns:p14="http://schemas.microsoft.com/office/powerpoint/2010/main" val="2945403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683568" y="1196752"/>
            <a:ext cx="7772400" cy="1470025"/>
          </a:xfrm>
        </p:spPr>
        <p:txBody>
          <a:bodyPr/>
          <a:lstStyle/>
          <a:p>
            <a:r>
              <a:rPr lang="tr-TR" b="1" dirty="0">
                <a:solidFill>
                  <a:srgbClr val="FF0000"/>
                </a:solidFill>
                <a:latin typeface="Times New Roman" pitchFamily="18" charset="0"/>
                <a:cs typeface="Times New Roman" pitchFamily="18" charset="0"/>
              </a:rPr>
              <a:t>2. Taburcu Olduktan Sonra Takip ve Destek</a:t>
            </a:r>
            <a:endParaRPr lang="tr-TR" dirty="0">
              <a:solidFill>
                <a:srgbClr val="FF0000"/>
              </a:solidFill>
              <a:latin typeface="Times New Roman" pitchFamily="18" charset="0"/>
              <a:cs typeface="Times New Roman" pitchFamily="18" charset="0"/>
            </a:endParaRPr>
          </a:p>
        </p:txBody>
      </p:sp>
      <p:sp>
        <p:nvSpPr>
          <p:cNvPr id="5" name="Alt Başlık 4"/>
          <p:cNvSpPr>
            <a:spLocks noGrp="1"/>
          </p:cNvSpPr>
          <p:nvPr>
            <p:ph type="subTitle" idx="1"/>
          </p:nvPr>
        </p:nvSpPr>
        <p:spPr/>
        <p:txBody>
          <a:bodyPr/>
          <a:lstStyle/>
          <a:p>
            <a:endParaRPr lang="tr-TR" dirty="0"/>
          </a:p>
        </p:txBody>
      </p:sp>
      <p:sp>
        <p:nvSpPr>
          <p:cNvPr id="6" name="5 Slayt Numarası Yer Tutucusu"/>
          <p:cNvSpPr>
            <a:spLocks noGrp="1"/>
          </p:cNvSpPr>
          <p:nvPr>
            <p:ph type="sldNum" sz="quarter" idx="12"/>
          </p:nvPr>
        </p:nvSpPr>
        <p:spPr/>
        <p:txBody>
          <a:bodyPr/>
          <a:lstStyle/>
          <a:p>
            <a:pPr>
              <a:defRPr/>
            </a:pPr>
            <a:fld id="{DA6F624D-FA25-4157-B586-2E5CAA3E2ECE}" type="slidenum">
              <a:rPr lang="tr-TR" altLang="tr-TR" smtClean="0"/>
              <a:pPr>
                <a:defRPr/>
              </a:pPr>
              <a:t>16</a:t>
            </a:fld>
            <a:endParaRPr lang="tr-TR" alt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996952"/>
            <a:ext cx="4464496" cy="2991212"/>
          </a:xfrm>
          <a:prstGeom prst="rect">
            <a:avLst/>
          </a:prstGeom>
        </p:spPr>
      </p:pic>
    </p:spTree>
    <p:extLst>
      <p:ext uri="{BB962C8B-B14F-4D97-AF65-F5344CB8AC3E}">
        <p14:creationId xmlns:p14="http://schemas.microsoft.com/office/powerpoint/2010/main" val="206539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Soru?</a:t>
            </a:r>
            <a:endParaRPr lang="en-US" dirty="0"/>
          </a:p>
        </p:txBody>
      </p:sp>
      <p:sp>
        <p:nvSpPr>
          <p:cNvPr id="3" name="Content Placeholder 2"/>
          <p:cNvSpPr>
            <a:spLocks noGrp="1"/>
          </p:cNvSpPr>
          <p:nvPr>
            <p:ph idx="1"/>
          </p:nvPr>
        </p:nvSpPr>
        <p:spPr>
          <a:xfrm>
            <a:off x="228601" y="1600202"/>
            <a:ext cx="8746958" cy="4525963"/>
          </a:xfrm>
        </p:spPr>
        <p:txBody>
          <a:bodyPr/>
          <a:lstStyle/>
          <a:p>
            <a:r>
              <a:rPr lang="en-US" i="1" dirty="0" err="1"/>
              <a:t>Fatma</a:t>
            </a:r>
            <a:r>
              <a:rPr lang="en-US" i="1" dirty="0"/>
              <a:t> ve </a:t>
            </a:r>
            <a:r>
              <a:rPr lang="en-US" i="1" dirty="0" err="1"/>
              <a:t>Meryem</a:t>
            </a:r>
            <a:r>
              <a:rPr lang="en-US" i="1" dirty="0"/>
              <a:t> </a:t>
            </a:r>
            <a:r>
              <a:rPr lang="en-US" i="1" dirty="0" err="1"/>
              <a:t>ara</a:t>
            </a:r>
            <a:r>
              <a:rPr lang="en-US" i="1" dirty="0"/>
              <a:t> </a:t>
            </a:r>
            <a:r>
              <a:rPr lang="en-US" i="1" dirty="0" err="1"/>
              <a:t>sıra</a:t>
            </a:r>
            <a:r>
              <a:rPr lang="en-US" i="1" dirty="0"/>
              <a:t> </a:t>
            </a:r>
            <a:r>
              <a:rPr lang="en-US" i="1" dirty="0" err="1"/>
              <a:t>buluşup</a:t>
            </a:r>
            <a:r>
              <a:rPr lang="en-US" i="1" dirty="0"/>
              <a:t>, </a:t>
            </a:r>
            <a:r>
              <a:rPr lang="en-US" i="1" dirty="0" err="1"/>
              <a:t>bebekleri</a:t>
            </a:r>
            <a:r>
              <a:rPr lang="en-US" i="1" dirty="0"/>
              <a:t> </a:t>
            </a:r>
            <a:r>
              <a:rPr lang="en-US" i="1" dirty="0" err="1"/>
              <a:t>hakkında</a:t>
            </a:r>
            <a:r>
              <a:rPr lang="en-US" i="1" dirty="0"/>
              <a:t> </a:t>
            </a:r>
            <a:r>
              <a:rPr lang="en-US" i="1" dirty="0" err="1"/>
              <a:t>konuşurlar</a:t>
            </a:r>
            <a:r>
              <a:rPr lang="en-US" i="1" dirty="0"/>
              <a:t>. </a:t>
            </a:r>
            <a:r>
              <a:rPr lang="en-US" i="1" dirty="0" err="1"/>
              <a:t>Fatma</a:t>
            </a:r>
            <a:r>
              <a:rPr lang="en-US" i="1" dirty="0"/>
              <a:t>, </a:t>
            </a:r>
            <a:r>
              <a:rPr lang="en-US" i="1" dirty="0" err="1"/>
              <a:t>Meryem’in</a:t>
            </a:r>
            <a:r>
              <a:rPr lang="en-US" i="1" dirty="0"/>
              <a:t> </a:t>
            </a:r>
            <a:r>
              <a:rPr lang="en-US" i="1" dirty="0" err="1"/>
              <a:t>diyeceklerini</a:t>
            </a:r>
            <a:r>
              <a:rPr lang="en-US" i="1" dirty="0"/>
              <a:t> </a:t>
            </a:r>
            <a:r>
              <a:rPr lang="en-US" i="1" dirty="0" err="1"/>
              <a:t>ilgiyle</a:t>
            </a:r>
            <a:r>
              <a:rPr lang="en-US" i="1" dirty="0"/>
              <a:t> </a:t>
            </a:r>
            <a:r>
              <a:rPr lang="en-US" i="1" dirty="0" err="1"/>
              <a:t>dinler</a:t>
            </a:r>
            <a:r>
              <a:rPr lang="en-US" i="1" dirty="0"/>
              <a:t> </a:t>
            </a:r>
            <a:r>
              <a:rPr lang="en-US" i="1" dirty="0" err="1"/>
              <a:t>çünkü</a:t>
            </a:r>
            <a:r>
              <a:rPr lang="en-US" i="1" dirty="0"/>
              <a:t> </a:t>
            </a:r>
            <a:r>
              <a:rPr lang="en-US" i="1" dirty="0" err="1"/>
              <a:t>bu</a:t>
            </a:r>
            <a:r>
              <a:rPr lang="en-US" i="1" dirty="0"/>
              <a:t> </a:t>
            </a:r>
            <a:r>
              <a:rPr lang="en-US" i="1" dirty="0" err="1"/>
              <a:t>Meryem’in</a:t>
            </a:r>
            <a:r>
              <a:rPr lang="en-US" i="1" dirty="0"/>
              <a:t> </a:t>
            </a:r>
            <a:r>
              <a:rPr lang="en-US" i="1" dirty="0" err="1"/>
              <a:t>ikinci</a:t>
            </a:r>
            <a:r>
              <a:rPr lang="en-US" i="1" dirty="0"/>
              <a:t> </a:t>
            </a:r>
            <a:r>
              <a:rPr lang="en-US" i="1" dirty="0" err="1"/>
              <a:t>çocuğudur</a:t>
            </a:r>
            <a:r>
              <a:rPr lang="en-US" i="1" dirty="0"/>
              <a:t>. </a:t>
            </a:r>
            <a:r>
              <a:rPr lang="tr-TR" i="1" dirty="0"/>
              <a:t>Fatma Meryem’in deneyim ve bilgisine önem vermektedir.</a:t>
            </a:r>
          </a:p>
          <a:p>
            <a:pPr marL="0" indent="0">
              <a:buNone/>
            </a:pPr>
            <a:endParaRPr lang="tr-TR" dirty="0"/>
          </a:p>
          <a:p>
            <a:r>
              <a:rPr lang="en-US" dirty="0" err="1">
                <a:solidFill>
                  <a:srgbClr val="C00000"/>
                </a:solidFill>
              </a:rPr>
              <a:t>Soru</a:t>
            </a:r>
            <a:r>
              <a:rPr lang="en-US" dirty="0">
                <a:solidFill>
                  <a:srgbClr val="C00000"/>
                </a:solidFill>
              </a:rPr>
              <a:t>: </a:t>
            </a:r>
            <a:r>
              <a:rPr lang="en-US" dirty="0" err="1">
                <a:solidFill>
                  <a:srgbClr val="C00000"/>
                </a:solidFill>
              </a:rPr>
              <a:t>Bebeğiyle</a:t>
            </a:r>
            <a:r>
              <a:rPr lang="en-US" dirty="0">
                <a:solidFill>
                  <a:srgbClr val="C00000"/>
                </a:solidFill>
              </a:rPr>
              <a:t> </a:t>
            </a:r>
            <a:r>
              <a:rPr lang="en-US" dirty="0" err="1">
                <a:solidFill>
                  <a:srgbClr val="C00000"/>
                </a:solidFill>
              </a:rPr>
              <a:t>ilgilenen</a:t>
            </a:r>
            <a:r>
              <a:rPr lang="en-US" dirty="0">
                <a:solidFill>
                  <a:srgbClr val="C00000"/>
                </a:solidFill>
              </a:rPr>
              <a:t> </a:t>
            </a:r>
            <a:r>
              <a:rPr lang="en-US" dirty="0" err="1">
                <a:solidFill>
                  <a:srgbClr val="C00000"/>
                </a:solidFill>
              </a:rPr>
              <a:t>bir</a:t>
            </a:r>
            <a:r>
              <a:rPr lang="en-US" dirty="0">
                <a:solidFill>
                  <a:srgbClr val="C00000"/>
                </a:solidFill>
              </a:rPr>
              <a:t> </a:t>
            </a:r>
            <a:r>
              <a:rPr lang="en-US" dirty="0" err="1">
                <a:solidFill>
                  <a:srgbClr val="C00000"/>
                </a:solidFill>
              </a:rPr>
              <a:t>annenin</a:t>
            </a:r>
            <a:r>
              <a:rPr lang="en-US" dirty="0">
                <a:solidFill>
                  <a:srgbClr val="C00000"/>
                </a:solidFill>
              </a:rPr>
              <a:t> </a:t>
            </a:r>
            <a:r>
              <a:rPr lang="en-US" dirty="0" err="1">
                <a:solidFill>
                  <a:srgbClr val="C00000"/>
                </a:solidFill>
              </a:rPr>
              <a:t>ihtiyacı</a:t>
            </a:r>
            <a:r>
              <a:rPr lang="en-US" dirty="0">
                <a:solidFill>
                  <a:srgbClr val="C00000"/>
                </a:solidFill>
              </a:rPr>
              <a:t> </a:t>
            </a:r>
            <a:r>
              <a:rPr lang="en-US" dirty="0" err="1">
                <a:solidFill>
                  <a:srgbClr val="C00000"/>
                </a:solidFill>
              </a:rPr>
              <a:t>olan</a:t>
            </a:r>
            <a:r>
              <a:rPr lang="en-US" dirty="0">
                <a:solidFill>
                  <a:srgbClr val="C00000"/>
                </a:solidFill>
              </a:rPr>
              <a:t> </a:t>
            </a:r>
            <a:r>
              <a:rPr lang="en-US" dirty="0" err="1">
                <a:solidFill>
                  <a:srgbClr val="C00000"/>
                </a:solidFill>
              </a:rPr>
              <a:t>desteği</a:t>
            </a:r>
            <a:r>
              <a:rPr lang="en-US" dirty="0">
                <a:solidFill>
                  <a:srgbClr val="C00000"/>
                </a:solidFill>
              </a:rPr>
              <a:t>, </a:t>
            </a:r>
            <a:r>
              <a:rPr lang="en-US" dirty="0" err="1">
                <a:solidFill>
                  <a:srgbClr val="C00000"/>
                </a:solidFill>
              </a:rPr>
              <a:t>toplumda</a:t>
            </a:r>
            <a:r>
              <a:rPr lang="en-US" dirty="0">
                <a:solidFill>
                  <a:srgbClr val="C00000"/>
                </a:solidFill>
              </a:rPr>
              <a:t> </a:t>
            </a:r>
            <a:r>
              <a:rPr lang="en-US" dirty="0" err="1">
                <a:solidFill>
                  <a:srgbClr val="C00000"/>
                </a:solidFill>
              </a:rPr>
              <a:t>kimler</a:t>
            </a:r>
            <a:r>
              <a:rPr lang="en-US" dirty="0">
                <a:solidFill>
                  <a:srgbClr val="C00000"/>
                </a:solidFill>
              </a:rPr>
              <a:t> </a:t>
            </a:r>
            <a:r>
              <a:rPr lang="en-US" dirty="0" err="1">
                <a:solidFill>
                  <a:srgbClr val="C00000"/>
                </a:solidFill>
              </a:rPr>
              <a:t>sağlayabilir</a:t>
            </a:r>
            <a:r>
              <a:rPr lang="en-US" dirty="0">
                <a:solidFill>
                  <a:srgbClr val="C00000"/>
                </a:solidFill>
              </a:rPr>
              <a:t>?</a:t>
            </a:r>
            <a:endParaRPr lang="tr-TR" dirty="0">
              <a:solidFill>
                <a:srgbClr val="C00000"/>
              </a:solidFill>
            </a:endParaRPr>
          </a:p>
        </p:txBody>
      </p:sp>
      <p:sp>
        <p:nvSpPr>
          <p:cNvPr id="4" name="Slayt Numarası Yer Tutucusu 3"/>
          <p:cNvSpPr>
            <a:spLocks noGrp="1"/>
          </p:cNvSpPr>
          <p:nvPr>
            <p:ph type="sldNum" sz="quarter" idx="12"/>
          </p:nvPr>
        </p:nvSpPr>
        <p:spPr/>
        <p:txBody>
          <a:bodyPr/>
          <a:lstStyle/>
          <a:p>
            <a:fld id="{2C6B1FF6-39B9-40F5-8B67-33C6354A3D4F}" type="slidenum">
              <a:rPr lang="en-US" smtClean="0"/>
              <a:pPr/>
              <a:t>17</a:t>
            </a:fld>
            <a:endParaRPr lang="en-US" dirty="0"/>
          </a:p>
        </p:txBody>
      </p:sp>
    </p:spTree>
    <p:extLst>
      <p:ext uri="{BB962C8B-B14F-4D97-AF65-F5344CB8AC3E}">
        <p14:creationId xmlns:p14="http://schemas.microsoft.com/office/powerpoint/2010/main" val="4135559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57200" y="409074"/>
            <a:ext cx="8229600" cy="1251284"/>
          </a:xfrm>
        </p:spPr>
        <p:txBody>
          <a:bodyPr/>
          <a:lstStyle/>
          <a:p>
            <a:r>
              <a:rPr lang="tr-TR" dirty="0">
                <a:latin typeface="Times New Roman" pitchFamily="18" charset="0"/>
                <a:cs typeface="Times New Roman" pitchFamily="18" charset="0"/>
              </a:rPr>
              <a:t>Mevcut Sosyal ve Tıbbi Kaynaklar</a:t>
            </a:r>
          </a:p>
        </p:txBody>
      </p:sp>
      <p:sp>
        <p:nvSpPr>
          <p:cNvPr id="3" name="İçerik Yer Tutucusu 2"/>
          <p:cNvSpPr>
            <a:spLocks noGrp="1"/>
          </p:cNvSpPr>
          <p:nvPr>
            <p:ph idx="1"/>
          </p:nvPr>
        </p:nvSpPr>
        <p:spPr/>
        <p:txBody>
          <a:bodyPr/>
          <a:lstStyle/>
          <a:p>
            <a:pPr marL="0" indent="0">
              <a:buNone/>
            </a:pPr>
            <a:r>
              <a:rPr lang="tr-TR" b="1" dirty="0" smtClean="0">
                <a:solidFill>
                  <a:schemeClr val="accent1">
                    <a:lumMod val="50000"/>
                  </a:schemeClr>
                </a:solidFill>
                <a:latin typeface="Times New Roman" pitchFamily="18" charset="0"/>
                <a:cs typeface="Times New Roman" pitchFamily="18" charset="0"/>
              </a:rPr>
              <a:t>    </a:t>
            </a:r>
            <a:r>
              <a:rPr lang="tr-TR" dirty="0" smtClean="0">
                <a:latin typeface="Times New Roman" pitchFamily="18" charset="0"/>
                <a:cs typeface="Times New Roman" pitchFamily="18" charset="0"/>
              </a:rPr>
              <a:t>Aile </a:t>
            </a:r>
            <a:r>
              <a:rPr lang="tr-TR" dirty="0">
                <a:latin typeface="Times New Roman" pitchFamily="18" charset="0"/>
                <a:cs typeface="Times New Roman" pitchFamily="18" charset="0"/>
              </a:rPr>
              <a:t>ve </a:t>
            </a:r>
            <a:r>
              <a:rPr lang="tr-TR" dirty="0" smtClean="0">
                <a:latin typeface="Times New Roman" pitchFamily="18" charset="0"/>
                <a:cs typeface="Times New Roman" pitchFamily="18" charset="0"/>
              </a:rPr>
              <a:t>Arkadaşlar;</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Emzirmede aile ve arkadaş desteği oldukça önemlidir. </a:t>
            </a:r>
          </a:p>
          <a:p>
            <a:r>
              <a:rPr lang="tr-TR" dirty="0">
                <a:latin typeface="Times New Roman" pitchFamily="18" charset="0"/>
                <a:cs typeface="Times New Roman" pitchFamily="18" charset="0"/>
              </a:rPr>
              <a:t>Fakat bazı ailelerde ilk 6 ayda sadece anne sütü </a:t>
            </a:r>
            <a:r>
              <a:rPr lang="tr-TR" dirty="0" smtClean="0">
                <a:latin typeface="Times New Roman" pitchFamily="18" charset="0"/>
                <a:cs typeface="Times New Roman" pitchFamily="18" charset="0"/>
              </a:rPr>
              <a:t>verilmesi gerekliliği konusunda bilgi eksiliği olabilir </a:t>
            </a:r>
          </a:p>
          <a:p>
            <a:r>
              <a:rPr lang="tr-TR" dirty="0" smtClean="0">
                <a:latin typeface="Times New Roman" pitchFamily="18" charset="0"/>
                <a:cs typeface="Times New Roman" pitchFamily="18" charset="0"/>
              </a:rPr>
              <a:t>Bunun sonucunda yapay </a:t>
            </a:r>
            <a:r>
              <a:rPr lang="tr-TR" dirty="0">
                <a:latin typeface="Times New Roman" pitchFamily="18" charset="0"/>
                <a:cs typeface="Times New Roman" pitchFamily="18" charset="0"/>
              </a:rPr>
              <a:t>besinlere </a:t>
            </a: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     erken </a:t>
            </a:r>
            <a:r>
              <a:rPr lang="tr-TR" dirty="0">
                <a:latin typeface="Times New Roman" pitchFamily="18" charset="0"/>
                <a:cs typeface="Times New Roman" pitchFamily="18" charset="0"/>
              </a:rPr>
              <a:t>başlama algısı </a:t>
            </a:r>
            <a:r>
              <a:rPr lang="tr-TR" dirty="0" smtClean="0">
                <a:latin typeface="Times New Roman" pitchFamily="18" charset="0"/>
                <a:cs typeface="Times New Roman" pitchFamily="18" charset="0"/>
              </a:rPr>
              <a:t>oluşmaktadır. </a:t>
            </a:r>
            <a:endParaRPr lang="tr-TR" dirty="0">
              <a:latin typeface="Times New Roman" pitchFamily="18" charset="0"/>
              <a:cs typeface="Times New Roman" pitchFamily="18" charset="0"/>
            </a:endParaRPr>
          </a:p>
        </p:txBody>
      </p:sp>
      <p:sp>
        <p:nvSpPr>
          <p:cNvPr id="13" name="Slayt Numarası Yer Tutucusu 12"/>
          <p:cNvSpPr>
            <a:spLocks noGrp="1"/>
          </p:cNvSpPr>
          <p:nvPr>
            <p:ph type="sldNum" sz="quarter" idx="12"/>
          </p:nvPr>
        </p:nvSpPr>
        <p:spPr/>
        <p:txBody>
          <a:bodyPr/>
          <a:lstStyle/>
          <a:p>
            <a:fld id="{9DBED6DA-83D3-486A-9852-40612D4EBC20}" type="slidenum">
              <a:rPr lang="tr-TR" altLang="tr-TR" smtClean="0"/>
              <a:pPr/>
              <a:t>18</a:t>
            </a:fld>
            <a:endParaRPr lang="tr-TR" altLang="tr-TR"/>
          </a:p>
        </p:txBody>
      </p:sp>
      <p:pic>
        <p:nvPicPr>
          <p:cNvPr id="1026" name="Picture 2" descr="https://s-media-cache-ak0.pinimg.com/originals/bd/3d/be/bd3dbef1457ec4092c25fa60c0df3c1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761" y="5085184"/>
            <a:ext cx="1614584" cy="134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60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395536" y="908720"/>
            <a:ext cx="8229600" cy="1331496"/>
          </a:xfrm>
        </p:spPr>
        <p:txBody>
          <a:bodyPr>
            <a:normAutofit/>
          </a:bodyPr>
          <a:lstStyle/>
          <a:p>
            <a:r>
              <a:rPr lang="tr-TR" sz="3200" dirty="0">
                <a:latin typeface="Times New Roman" pitchFamily="18" charset="0"/>
                <a:cs typeface="Times New Roman" pitchFamily="18" charset="0"/>
              </a:rPr>
              <a:t>Birinci Basamak Sağlık Hizmetleri ve Toplum Sağlığı Çalışanları</a:t>
            </a:r>
          </a:p>
        </p:txBody>
      </p:sp>
      <p:sp>
        <p:nvSpPr>
          <p:cNvPr id="8" name="İçerik Yer Tutucusu 7"/>
          <p:cNvSpPr>
            <a:spLocks noGrp="1"/>
          </p:cNvSpPr>
          <p:nvPr>
            <p:ph idx="1"/>
          </p:nvPr>
        </p:nvSpPr>
        <p:spPr>
          <a:xfrm>
            <a:off x="457200" y="2204864"/>
            <a:ext cx="8229600" cy="3921299"/>
          </a:xfrm>
        </p:spPr>
        <p:txBody>
          <a:bodyPr>
            <a:normAutofit/>
          </a:bodyPr>
          <a:lstStyle/>
          <a:p>
            <a:r>
              <a:rPr lang="tr-TR" sz="2400" dirty="0">
                <a:latin typeface="Times New Roman" pitchFamily="18" charset="0"/>
                <a:cs typeface="Times New Roman" pitchFamily="18" charset="0"/>
              </a:rPr>
              <a:t>Bir sağlık çalışanı, her zaman anne ve küçük çocuklarla iletişim halindedir</a:t>
            </a:r>
          </a:p>
          <a:p>
            <a:r>
              <a:rPr lang="tr-TR" sz="2400" dirty="0">
                <a:latin typeface="Times New Roman" pitchFamily="18" charset="0"/>
                <a:cs typeface="Times New Roman" pitchFamily="18" charset="0"/>
              </a:rPr>
              <a:t>Toplum sağlığı çalışanları, genellikle hastanedeki sağlık çalışanlarına göre ailelere daha yakındır ve daha fazla zaman ayırabilirler. </a:t>
            </a:r>
          </a:p>
          <a:p>
            <a:r>
              <a:rPr lang="tr-TR" sz="2400" dirty="0">
                <a:latin typeface="Times New Roman" pitchFamily="18" charset="0"/>
                <a:cs typeface="Times New Roman" pitchFamily="18" charset="0"/>
              </a:rPr>
              <a:t>Sağlık çalışanının, annelere bebeklerini besleyip, bakımını sağlamalarında destek olabilmek için eğitim almış olması gerekir</a:t>
            </a:r>
          </a:p>
          <a:p>
            <a:endParaRPr lang="tr-TR" dirty="0"/>
          </a:p>
        </p:txBody>
      </p:sp>
      <p:sp>
        <p:nvSpPr>
          <p:cNvPr id="4" name="3 Slayt Numarası Yer Tutucusu"/>
          <p:cNvSpPr>
            <a:spLocks noGrp="1"/>
          </p:cNvSpPr>
          <p:nvPr>
            <p:ph type="sldNum" sz="quarter" idx="12"/>
          </p:nvPr>
        </p:nvSpPr>
        <p:spPr/>
        <p:txBody>
          <a:bodyPr/>
          <a:lstStyle/>
          <a:p>
            <a:pPr>
              <a:defRPr/>
            </a:pPr>
            <a:fld id="{7D89CEB6-6D16-423F-9240-9DC4C10AA9A0}" type="slidenum">
              <a:rPr lang="tr-TR" altLang="tr-TR" smtClean="0"/>
              <a:pPr>
                <a:defRPr/>
              </a:pPr>
              <a:t>19</a:t>
            </a:fld>
            <a:endParaRPr lang="tr-TR" altLang="tr-TR"/>
          </a:p>
        </p:txBody>
      </p:sp>
    </p:spTree>
    <p:extLst>
      <p:ext uri="{BB962C8B-B14F-4D97-AF65-F5344CB8AC3E}">
        <p14:creationId xmlns:p14="http://schemas.microsoft.com/office/powerpoint/2010/main" val="2670480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818148"/>
          </a:xfrm>
        </p:spPr>
        <p:txBody>
          <a:bodyPr>
            <a:normAutofit/>
          </a:bodyPr>
          <a:lstStyle/>
          <a:p>
            <a:r>
              <a:rPr lang="tr-TR" sz="4000" dirty="0" smtClean="0">
                <a:solidFill>
                  <a:srgbClr val="FF0000"/>
                </a:solidFill>
                <a:latin typeface="Times New Roman" pitchFamily="18" charset="0"/>
                <a:cs typeface="Times New Roman" pitchFamily="18" charset="0"/>
              </a:rPr>
              <a:t>Amaç ve </a:t>
            </a:r>
            <a:r>
              <a:rPr lang="en-US" sz="4000" dirty="0" err="1" smtClean="0">
                <a:solidFill>
                  <a:srgbClr val="FF0000"/>
                </a:solidFill>
                <a:latin typeface="Times New Roman" pitchFamily="18" charset="0"/>
                <a:cs typeface="Times New Roman" pitchFamily="18" charset="0"/>
              </a:rPr>
              <a:t>Öğren</a:t>
            </a:r>
            <a:r>
              <a:rPr lang="tr-TR" sz="4000" dirty="0">
                <a:solidFill>
                  <a:srgbClr val="FF0000"/>
                </a:solidFill>
                <a:latin typeface="Times New Roman" pitchFamily="18" charset="0"/>
                <a:cs typeface="Times New Roman" pitchFamily="18" charset="0"/>
              </a:rPr>
              <a:t>i</a:t>
            </a:r>
            <a:r>
              <a:rPr lang="en-US" sz="4000" dirty="0">
                <a:solidFill>
                  <a:srgbClr val="FF0000"/>
                </a:solidFill>
                <a:latin typeface="Times New Roman" pitchFamily="18" charset="0"/>
                <a:cs typeface="Times New Roman" pitchFamily="18" charset="0"/>
              </a:rPr>
              <a:t>m </a:t>
            </a:r>
            <a:r>
              <a:rPr lang="en-US" sz="4000" dirty="0" err="1">
                <a:solidFill>
                  <a:srgbClr val="FF0000"/>
                </a:solidFill>
                <a:latin typeface="Times New Roman" pitchFamily="18" charset="0"/>
                <a:cs typeface="Times New Roman" pitchFamily="18" charset="0"/>
              </a:rPr>
              <a:t>Hedefleri</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83568" y="1916832"/>
            <a:ext cx="8001000" cy="4320480"/>
          </a:xfrm>
        </p:spPr>
        <p:txBody>
          <a:bodyPr>
            <a:normAutofit fontScale="85000" lnSpcReduction="10000"/>
          </a:bodyPr>
          <a:lstStyle/>
          <a:p>
            <a:pPr marL="0" lvl="0" indent="0">
              <a:spcAft>
                <a:spcPts val="600"/>
              </a:spcAft>
              <a:buNone/>
            </a:pPr>
            <a:r>
              <a:rPr lang="tr-TR" sz="2800" b="1" dirty="0" smtClean="0">
                <a:latin typeface="Times New Roman" pitchFamily="18" charset="0"/>
                <a:cs typeface="Times New Roman" pitchFamily="18" charset="0"/>
              </a:rPr>
              <a:t>Amaç: Başarılı bir emzirme sürecinde annelere destek uygulamalarını açıklayabilmek.</a:t>
            </a:r>
          </a:p>
          <a:p>
            <a:pPr lvl="0">
              <a:spcAft>
                <a:spcPts val="600"/>
              </a:spcAft>
            </a:pPr>
            <a:r>
              <a:rPr lang="tr-TR" sz="2800" dirty="0" smtClean="0">
                <a:latin typeface="Times New Roman" pitchFamily="18" charset="0"/>
                <a:cs typeface="Times New Roman" pitchFamily="18" charset="0"/>
              </a:rPr>
              <a:t>Annenin </a:t>
            </a:r>
            <a:r>
              <a:rPr lang="tr-TR" sz="2800" dirty="0">
                <a:latin typeface="Times New Roman" pitchFamily="18" charset="0"/>
                <a:cs typeface="Times New Roman" pitchFamily="18" charset="0"/>
              </a:rPr>
              <a:t>taburculuğa nasıl hazırlanacağını ifade edebilmek</a:t>
            </a:r>
          </a:p>
          <a:p>
            <a:pPr lvl="0">
              <a:spcAft>
                <a:spcPts val="600"/>
              </a:spcAft>
            </a:pPr>
            <a:r>
              <a:rPr lang="tr-TR" sz="2800" dirty="0">
                <a:latin typeface="Times New Roman" pitchFamily="18" charset="0"/>
                <a:cs typeface="Times New Roman" pitchFamily="18" charset="0"/>
              </a:rPr>
              <a:t>Taburcu olduktan sonra destek ve takibin geçerliliğini tartışabilmek</a:t>
            </a:r>
          </a:p>
          <a:p>
            <a:pPr lvl="0">
              <a:spcAft>
                <a:spcPts val="600"/>
              </a:spcAft>
            </a:pPr>
            <a:r>
              <a:rPr lang="tr-TR" sz="2800" dirty="0">
                <a:latin typeface="Times New Roman" pitchFamily="18" charset="0"/>
                <a:cs typeface="Times New Roman" pitchFamily="18" charset="0"/>
              </a:rPr>
              <a:t>Çalışan anneler için emzirmeyi koruma yollarını özetlemek</a:t>
            </a:r>
          </a:p>
          <a:p>
            <a:pPr lvl="0">
              <a:spcAft>
                <a:spcPts val="600"/>
              </a:spcAft>
            </a:pPr>
            <a:r>
              <a:rPr lang="tr-TR" sz="2800" dirty="0">
                <a:latin typeface="Times New Roman" pitchFamily="18" charset="0"/>
                <a:cs typeface="Times New Roman" pitchFamily="18" charset="0"/>
              </a:rPr>
              <a:t>Emzirmeyi iki yıl veya daha uzun süre sürdürmeyi tartışabilmek</a:t>
            </a:r>
          </a:p>
          <a:p>
            <a:pPr>
              <a:spcAft>
                <a:spcPts val="600"/>
              </a:spcAft>
            </a:pPr>
            <a:r>
              <a:rPr lang="tr-TR" sz="2800" dirty="0">
                <a:latin typeface="Times New Roman" pitchFamily="18" charset="0"/>
                <a:cs typeface="Times New Roman" pitchFamily="18" charset="0"/>
              </a:rPr>
              <a:t>Emzirmede grup desteğini tartışabilmek</a:t>
            </a:r>
            <a:endParaRPr lang="en-US" sz="28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fld id="{2C6B1FF6-39B9-40F5-8B67-33C6354A3D4F}" type="slidenum">
              <a:rPr lang="en-US" smtClean="0"/>
              <a:pPr/>
              <a:t>2</a:t>
            </a:fld>
            <a:endParaRPr lang="en-US" dirty="0"/>
          </a:p>
        </p:txBody>
      </p:sp>
    </p:spTree>
    <p:extLst>
      <p:ext uri="{BB962C8B-B14F-4D97-AF65-F5344CB8AC3E}">
        <p14:creationId xmlns:p14="http://schemas.microsoft.com/office/powerpoint/2010/main" val="288843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325853" cy="936375"/>
          </a:xfrm>
        </p:spPr>
        <p:txBody>
          <a:bodyPr/>
          <a:lstStyle/>
          <a:p>
            <a:r>
              <a:rPr lang="en-US" dirty="0" err="1">
                <a:latin typeface="Times New Roman" pitchFamily="18" charset="0"/>
                <a:cs typeface="Times New Roman" pitchFamily="18" charset="0"/>
              </a:rPr>
              <a:t>Anneden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Anneye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Destek</a:t>
            </a:r>
            <a:r>
              <a:rPr lang="tr-TR" dirty="0">
                <a:latin typeface="Times New Roman" pitchFamily="18" charset="0"/>
                <a:cs typeface="Times New Roman" pitchFamily="18" charset="0"/>
              </a:rPr>
              <a:t> Gr</a:t>
            </a:r>
            <a:r>
              <a:rPr lang="tr-TR" dirty="0"/>
              <a:t>upları</a:t>
            </a:r>
          </a:p>
        </p:txBody>
      </p:sp>
      <p:sp>
        <p:nvSpPr>
          <p:cNvPr id="3" name="2 İçerik Yer Tutucusu"/>
          <p:cNvSpPr>
            <a:spLocks noGrp="1"/>
          </p:cNvSpPr>
          <p:nvPr>
            <p:ph idx="1"/>
          </p:nvPr>
        </p:nvSpPr>
        <p:spPr>
          <a:xfrm>
            <a:off x="457200" y="1600201"/>
            <a:ext cx="8229600" cy="3484984"/>
          </a:xfrm>
        </p:spPr>
        <p:txBody>
          <a:bodyPr>
            <a:normAutofit/>
          </a:bodyPr>
          <a:lstStyle/>
          <a:p>
            <a:pPr lvl="0"/>
            <a:r>
              <a:rPr lang="en-US" sz="2000" dirty="0">
                <a:latin typeface="Times New Roman" pitchFamily="18" charset="0"/>
                <a:cs typeface="Times New Roman" pitchFamily="18" charset="0"/>
              </a:rPr>
              <a:t>Bu </a:t>
            </a:r>
            <a:r>
              <a:rPr lang="en-US" sz="2000" dirty="0" err="1">
                <a:latin typeface="Times New Roman" pitchFamily="18" charset="0"/>
                <a:cs typeface="Times New Roman" pitchFamily="18" charset="0"/>
              </a:rPr>
              <a:t>tür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destekler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genelde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toplum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temelli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olup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birebir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a:t>
            </a:r>
            <a:r>
              <a:rPr lang="en-US" sz="2000" dirty="0">
                <a:latin typeface="Times New Roman" pitchFamily="18" charset="0"/>
                <a:cs typeface="Times New Roman" pitchFamily="18" charset="0"/>
              </a:rPr>
              <a:t> da </a:t>
            </a:r>
            <a:r>
              <a:rPr lang="en-US" sz="2000" dirty="0" err="1">
                <a:latin typeface="Times New Roman" pitchFamily="18" charset="0"/>
                <a:cs typeface="Times New Roman" pitchFamily="18" charset="0"/>
              </a:rPr>
              <a:t>gruplar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şeklinde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gerçekleştirilebilir</a:t>
            </a:r>
            <a:endParaRPr lang="en-US" sz="2000" dirty="0">
              <a:latin typeface="Times New Roman" pitchFamily="18" charset="0"/>
              <a:cs typeface="Times New Roman" pitchFamily="18" charset="0"/>
            </a:endParaRPr>
          </a:p>
          <a:p>
            <a:pPr lvl="0"/>
            <a:r>
              <a:rPr lang="en-US" sz="2000" dirty="0">
                <a:latin typeface="Times New Roman" pitchFamily="18" charset="0"/>
                <a:cs typeface="Times New Roman" pitchFamily="18" charset="0"/>
              </a:rPr>
              <a:t>Bir </a:t>
            </a:r>
            <a:r>
              <a:rPr lang="en-US" sz="2000" dirty="0" err="1">
                <a:latin typeface="Times New Roman" pitchFamily="18" charset="0"/>
                <a:cs typeface="Times New Roman" pitchFamily="18" charset="0"/>
              </a:rPr>
              <a:t>grup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birkaç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annenin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kendi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kendine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toplanması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a:t>
            </a:r>
            <a:r>
              <a:rPr lang="en-US" sz="2000" dirty="0">
                <a:latin typeface="Times New Roman" pitchFamily="18" charset="0"/>
                <a:cs typeface="Times New Roman" pitchFamily="18" charset="0"/>
              </a:rPr>
              <a:t> da </a:t>
            </a:r>
            <a:r>
              <a:rPr lang="en-US" sz="2000" dirty="0" err="1">
                <a:latin typeface="Times New Roman" pitchFamily="18" charset="0"/>
                <a:cs typeface="Times New Roman" pitchFamily="18" charset="0"/>
              </a:rPr>
              <a:t>bir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sağlık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personelinin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ön</a:t>
            </a:r>
            <a:r>
              <a:rPr lang="tr-TR" sz="2000" dirty="0" err="1">
                <a:latin typeface="Times New Roman" pitchFamily="18" charset="0"/>
                <a:cs typeface="Times New Roman" pitchFamily="18" charset="0"/>
              </a:rPr>
              <a:t>cü</a:t>
            </a:r>
            <a:r>
              <a:rPr lang="tr-TR"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olması</a:t>
            </a:r>
            <a:r>
              <a:rPr lang="en-US" sz="2000" dirty="0">
                <a:latin typeface="Times New Roman" pitchFamily="18" charset="0"/>
                <a:cs typeface="Times New Roman" pitchFamily="18" charset="0"/>
              </a:rPr>
              <a:t> </a:t>
            </a:r>
            <a:r>
              <a:rPr lang="tr-TR" sz="2000" dirty="0">
                <a:latin typeface="Times New Roman" pitchFamily="18" charset="0"/>
                <a:cs typeface="Times New Roman" pitchFamily="18" charset="0"/>
              </a:rPr>
              <a:t>ile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kurulabilir</a:t>
            </a:r>
            <a:endParaRPr lang="en-US" sz="2000" dirty="0">
              <a:latin typeface="Times New Roman" pitchFamily="18" charset="0"/>
              <a:cs typeface="Times New Roman" pitchFamily="18" charset="0"/>
            </a:endParaRPr>
          </a:p>
          <a:p>
            <a:pPr lvl="0"/>
            <a:r>
              <a:rPr lang="en-US" sz="2000" dirty="0">
                <a:latin typeface="Times New Roman" pitchFamily="18" charset="0"/>
                <a:cs typeface="Times New Roman" pitchFamily="18" charset="0"/>
              </a:rPr>
              <a:t>Bu </a:t>
            </a:r>
            <a:r>
              <a:rPr lang="en-US" sz="2000" dirty="0" err="1">
                <a:latin typeface="Times New Roman" pitchFamily="18" charset="0"/>
                <a:cs typeface="Times New Roman" pitchFamily="18" charset="0"/>
              </a:rPr>
              <a:t>yardım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kolayca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ulaşılabilen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ücretsiz</a:t>
            </a:r>
            <a:r>
              <a:rPr lang="en-US" sz="2000" dirty="0">
                <a:latin typeface="Times New Roman" pitchFamily="18" charset="0"/>
                <a:cs typeface="Times New Roman" pitchFamily="18" charset="0"/>
              </a:rPr>
              <a:t> </a:t>
            </a:r>
            <a:r>
              <a:rPr lang="tr-TR" sz="2000" dirty="0">
                <a:latin typeface="Times New Roman" pitchFamily="18" charset="0"/>
                <a:cs typeface="Times New Roman" pitchFamily="18" charset="0"/>
              </a:rPr>
              <a:t>veya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pahalı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olmayan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yöntemdir</a:t>
            </a:r>
            <a:endParaRPr lang="en-US" sz="2000" dirty="0">
              <a:latin typeface="Times New Roman" pitchFamily="18" charset="0"/>
              <a:cs typeface="Times New Roman" pitchFamily="18" charset="0"/>
            </a:endParaRPr>
          </a:p>
          <a:p>
            <a:pPr lvl="0"/>
            <a:r>
              <a:rPr lang="en-US" sz="2000" dirty="0">
                <a:latin typeface="Times New Roman" pitchFamily="18" charset="0"/>
                <a:cs typeface="Times New Roman" pitchFamily="18" charset="0"/>
              </a:rPr>
              <a:t>İdeal </a:t>
            </a:r>
            <a:r>
              <a:rPr lang="en-US" sz="2000" dirty="0" err="1">
                <a:latin typeface="Times New Roman" pitchFamily="18" charset="0"/>
                <a:cs typeface="Times New Roman" pitchFamily="18" charset="0"/>
              </a:rPr>
              <a:t>olan</a:t>
            </a:r>
            <a:r>
              <a:rPr lang="tr-TR"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eğitim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almış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annelerin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yeni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annelere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yaşadıkları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zorluklar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hakkında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yardımcı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olmasıdır</a:t>
            </a:r>
            <a:endParaRPr lang="tr-TR" sz="2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fld id="{2C6B1FF6-39B9-40F5-8B67-33C6354A3D4F}" type="slidenum">
              <a:rPr lang="en-US" smtClean="0"/>
              <a:pPr/>
              <a:t>20</a:t>
            </a:fld>
            <a:endParaRPr lang="en-US"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3" y="4221088"/>
            <a:ext cx="3671245" cy="2443047"/>
          </a:xfrm>
          <a:prstGeom prst="rect">
            <a:avLst/>
          </a:prstGeom>
        </p:spPr>
      </p:pic>
    </p:spTree>
    <p:extLst>
      <p:ext uri="{BB962C8B-B14F-4D97-AF65-F5344CB8AC3E}">
        <p14:creationId xmlns:p14="http://schemas.microsoft.com/office/powerpoint/2010/main" val="658393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988023"/>
            <a:ext cx="8217569" cy="561473"/>
          </a:xfrm>
        </p:spPr>
        <p:txBody>
          <a:bodyPr>
            <a:normAutofit fontScale="90000"/>
          </a:bodyPr>
          <a:lstStyle/>
          <a:p>
            <a:pPr algn="l"/>
            <a:r>
              <a:rPr lang="tr-TR" sz="3600" dirty="0"/>
              <a:t>Anneden anneye destek grubunda;</a:t>
            </a:r>
          </a:p>
        </p:txBody>
      </p:sp>
      <p:sp>
        <p:nvSpPr>
          <p:cNvPr id="3" name="İçerik Yer Tutucusu 2"/>
          <p:cNvSpPr>
            <a:spLocks noGrp="1"/>
          </p:cNvSpPr>
          <p:nvPr>
            <p:ph idx="1"/>
          </p:nvPr>
        </p:nvSpPr>
        <p:spPr>
          <a:xfrm>
            <a:off x="251520" y="1700808"/>
            <a:ext cx="8674769" cy="3929608"/>
          </a:xfrm>
        </p:spPr>
        <p:txBody>
          <a:bodyPr>
            <a:normAutofit/>
          </a:bodyPr>
          <a:lstStyle/>
          <a:p>
            <a:pPr lvl="0">
              <a:spcAft>
                <a:spcPts val="600"/>
              </a:spcAft>
            </a:pPr>
            <a:r>
              <a:rPr lang="tr-TR" sz="2000" dirty="0"/>
              <a:t>Annenin bulunduğu toplumda yardım her zaman mevcuttur</a:t>
            </a:r>
          </a:p>
          <a:p>
            <a:pPr lvl="0">
              <a:spcAft>
                <a:spcPts val="600"/>
              </a:spcAft>
            </a:pPr>
            <a:r>
              <a:rPr lang="tr-TR" sz="2000" dirty="0"/>
              <a:t>Kadınların akraba ve arkadaşlardan bilgi ve destek alma alışkanlıkları güçlendirilmiştir</a:t>
            </a:r>
          </a:p>
          <a:p>
            <a:pPr lvl="0">
              <a:spcAft>
                <a:spcPts val="600"/>
              </a:spcAft>
            </a:pPr>
            <a:r>
              <a:rPr lang="tr-TR" sz="2000" dirty="0"/>
              <a:t>Bebek beslenmesi/bakımı, sorundan ziyade normal bir faaliyet olarak görülür</a:t>
            </a:r>
          </a:p>
          <a:p>
            <a:pPr lvl="0">
              <a:spcAft>
                <a:spcPts val="600"/>
              </a:spcAft>
            </a:pPr>
            <a:r>
              <a:rPr lang="tr-TR" sz="2000" dirty="0"/>
              <a:t>Tartışma grupları yönlendirilir, yardım deneyimli anneler tarafından sağlanır</a:t>
            </a:r>
          </a:p>
          <a:p>
            <a:pPr lvl="0">
              <a:spcAft>
                <a:spcPts val="600"/>
              </a:spcAft>
            </a:pPr>
            <a:r>
              <a:rPr lang="tr-TR" sz="2000" dirty="0"/>
              <a:t>Anneler, rahatlar ve kendilerine daha fazla  güvenirler</a:t>
            </a:r>
          </a:p>
          <a:p>
            <a:pPr lvl="0">
              <a:spcAft>
                <a:spcPts val="600"/>
              </a:spcAft>
            </a:pPr>
            <a:r>
              <a:rPr lang="tr-TR" sz="2000" dirty="0"/>
              <a:t>Gebeler tecrübeli annelerle karşılaşırlar</a:t>
            </a:r>
          </a:p>
          <a:p>
            <a:pPr lvl="0">
              <a:spcAft>
                <a:spcPts val="600"/>
              </a:spcAft>
            </a:pPr>
            <a:r>
              <a:rPr lang="tr-TR" sz="2000" dirty="0"/>
              <a:t>Anneler grup toplantıları dışında birbirlerine yardımcı olabilirler ve arkadaşlıklar kurabilirler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21</a:t>
            </a:fld>
            <a:endParaRPr lang="tr-TR" altLang="tr-T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157192"/>
            <a:ext cx="161607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129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41" y="980728"/>
            <a:ext cx="8134436" cy="721894"/>
          </a:xfrm>
        </p:spPr>
        <p:txBody>
          <a:bodyPr>
            <a:normAutofit/>
          </a:bodyPr>
          <a:lstStyle/>
          <a:p>
            <a:r>
              <a:rPr lang="tr-TR" sz="2800" dirty="0">
                <a:latin typeface="Times New Roman" pitchFamily="18" charset="0"/>
                <a:cs typeface="Times New Roman" pitchFamily="18" charset="0"/>
              </a:rPr>
              <a:t>Anneden Anneye Destek Grubu Nasıl Kurulabilir?</a:t>
            </a:r>
          </a:p>
        </p:txBody>
      </p:sp>
      <p:sp>
        <p:nvSpPr>
          <p:cNvPr id="3" name="İçerik Yer Tutucusu 2"/>
          <p:cNvSpPr>
            <a:spLocks noGrp="1"/>
          </p:cNvSpPr>
          <p:nvPr>
            <p:ph idx="1"/>
          </p:nvPr>
        </p:nvSpPr>
        <p:spPr>
          <a:xfrm>
            <a:off x="107504" y="1700808"/>
            <a:ext cx="8867274" cy="5454150"/>
          </a:xfrm>
        </p:spPr>
        <p:txBody>
          <a:bodyPr>
            <a:normAutofit/>
          </a:bodyPr>
          <a:lstStyle/>
          <a:p>
            <a:pPr lvl="0">
              <a:spcAft>
                <a:spcPts val="1200"/>
              </a:spcAft>
            </a:pPr>
            <a:r>
              <a:rPr lang="tr-TR" sz="2000" dirty="0">
                <a:latin typeface="Times New Roman" pitchFamily="18" charset="0"/>
                <a:cs typeface="Times New Roman" pitchFamily="18" charset="0"/>
              </a:rPr>
              <a:t>Deneyimli emziren anneleri belirleyin ve diğer annelerin rehber olarak onu kabul edip etmeyeceklerini öğrenin</a:t>
            </a:r>
          </a:p>
          <a:p>
            <a:pPr lvl="0">
              <a:spcAft>
                <a:spcPts val="1200"/>
              </a:spcAft>
            </a:pPr>
            <a:r>
              <a:rPr lang="tr-TR" sz="2000" dirty="0">
                <a:latin typeface="Times New Roman" pitchFamily="18" charset="0"/>
                <a:cs typeface="Times New Roman" pitchFamily="18" charset="0"/>
              </a:rPr>
              <a:t>Rehberlere yardım edin, gruba liderlik etmelerine izin verin</a:t>
            </a:r>
          </a:p>
          <a:p>
            <a:pPr lvl="0">
              <a:spcAft>
                <a:spcPts val="1200"/>
              </a:spcAft>
            </a:pPr>
            <a:r>
              <a:rPr lang="tr-TR" sz="2000" dirty="0">
                <a:latin typeface="Times New Roman" pitchFamily="18" charset="0"/>
                <a:cs typeface="Times New Roman" pitchFamily="18" charset="0"/>
              </a:rPr>
              <a:t>Grubun bir evde veya başka bir yerde sık görüşmelerini teşvik edin</a:t>
            </a:r>
          </a:p>
          <a:p>
            <a:pPr lvl="0">
              <a:spcAft>
                <a:spcPts val="1200"/>
              </a:spcAft>
            </a:pPr>
            <a:r>
              <a:rPr lang="tr-TR" sz="2000" dirty="0">
                <a:latin typeface="Times New Roman" pitchFamily="18" charset="0"/>
                <a:cs typeface="Times New Roman" pitchFamily="18" charset="0"/>
              </a:rPr>
              <a:t>Tartışabilmeleri için özel konular önerebilirsiniz</a:t>
            </a:r>
          </a:p>
          <a:p>
            <a:pPr lvl="0">
              <a:spcAft>
                <a:spcPts val="1200"/>
              </a:spcAft>
            </a:pPr>
            <a:r>
              <a:rPr lang="tr-TR" sz="2000" dirty="0">
                <a:latin typeface="Times New Roman" pitchFamily="18" charset="0"/>
                <a:cs typeface="Times New Roman" pitchFamily="18" charset="0"/>
              </a:rPr>
              <a:t>Her anneye en yakın destek grubunu söyleyin ve mümkünse rehberi ile tanıştırın.</a:t>
            </a:r>
          </a:p>
          <a:p>
            <a:pPr lvl="0">
              <a:spcAft>
                <a:spcPts val="1200"/>
              </a:spcAft>
            </a:pPr>
            <a:r>
              <a:rPr lang="tr-TR" sz="2000" dirty="0">
                <a:latin typeface="Times New Roman" pitchFamily="18" charset="0"/>
                <a:cs typeface="Times New Roman" pitchFamily="18" charset="0"/>
              </a:rPr>
              <a:t>Bazı eğitim faaliyetlerinize rehberleri de dahil edin.</a:t>
            </a:r>
          </a:p>
          <a:p>
            <a:pPr>
              <a:spcAft>
                <a:spcPts val="1200"/>
              </a:spcAft>
            </a:pPr>
            <a:r>
              <a:rPr lang="tr-TR" sz="2000" dirty="0">
                <a:latin typeface="Times New Roman" pitchFamily="18" charset="0"/>
                <a:cs typeface="Times New Roman" pitchFamily="18" charset="0"/>
              </a:rPr>
              <a:t>Rehberlere, iletişim ve dinleme becerileri konusunda eğitim verin.</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22</a:t>
            </a:fld>
            <a:endParaRPr lang="tr-TR" altLang="tr-TR"/>
          </a:p>
        </p:txBody>
      </p:sp>
    </p:spTree>
    <p:extLst>
      <p:ext uri="{BB962C8B-B14F-4D97-AF65-F5344CB8AC3E}">
        <p14:creationId xmlns:p14="http://schemas.microsoft.com/office/powerpoint/2010/main" val="2564152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196752"/>
            <a:ext cx="8229600" cy="545432"/>
          </a:xfrm>
        </p:spPr>
        <p:txBody>
          <a:bodyPr>
            <a:normAutofit fontScale="90000"/>
          </a:bodyPr>
          <a:lstStyle/>
          <a:p>
            <a:pPr algn="l"/>
            <a:r>
              <a:rPr lang="tr-TR" sz="4000" dirty="0" smtClean="0">
                <a:latin typeface="Times New Roman" pitchFamily="18" charset="0"/>
                <a:cs typeface="Times New Roman" pitchFamily="18" charset="0"/>
              </a:rPr>
              <a:t>  Destek </a:t>
            </a:r>
            <a:r>
              <a:rPr lang="tr-TR" sz="4000" dirty="0">
                <a:latin typeface="Times New Roman" pitchFamily="18" charset="0"/>
                <a:cs typeface="Times New Roman" pitchFamily="18" charset="0"/>
              </a:rPr>
              <a:t>Grubu Yoksa;</a:t>
            </a:r>
          </a:p>
        </p:txBody>
      </p:sp>
      <p:sp>
        <p:nvSpPr>
          <p:cNvPr id="3" name="İçerik Yer Tutucusu 2"/>
          <p:cNvSpPr>
            <a:spLocks noGrp="1"/>
          </p:cNvSpPr>
          <p:nvPr>
            <p:ph idx="1"/>
          </p:nvPr>
        </p:nvSpPr>
        <p:spPr>
          <a:xfrm>
            <a:off x="179512" y="1844824"/>
            <a:ext cx="8422106" cy="5101390"/>
          </a:xfrm>
        </p:spPr>
        <p:txBody>
          <a:bodyPr>
            <a:normAutofit/>
          </a:bodyPr>
          <a:lstStyle/>
          <a:p>
            <a:pPr>
              <a:spcAft>
                <a:spcPts val="1200"/>
              </a:spcAft>
            </a:pPr>
            <a:r>
              <a:rPr lang="tr-TR" sz="2000" dirty="0">
                <a:latin typeface="Times New Roman" pitchFamily="18" charset="0"/>
                <a:cs typeface="Times New Roman" pitchFamily="18" charset="0"/>
              </a:rPr>
              <a:t>Evdeki aile desteğini görüşün</a:t>
            </a:r>
          </a:p>
          <a:p>
            <a:pPr>
              <a:spcAft>
                <a:spcPts val="1200"/>
              </a:spcAft>
            </a:pPr>
            <a:r>
              <a:rPr lang="tr-TR" sz="2000" dirty="0">
                <a:latin typeface="Times New Roman" pitchFamily="18" charset="0"/>
                <a:cs typeface="Times New Roman" pitchFamily="18" charset="0"/>
              </a:rPr>
              <a:t>Nasıl yardımcı olabilecekleri konusunda aile üyeleri ile konuşun</a:t>
            </a:r>
          </a:p>
          <a:p>
            <a:pPr lvl="0">
              <a:spcAft>
                <a:spcPts val="1200"/>
              </a:spcAft>
            </a:pPr>
            <a:r>
              <a:rPr lang="tr-TR" sz="2000" dirty="0">
                <a:latin typeface="Times New Roman" pitchFamily="18" charset="0"/>
                <a:cs typeface="Times New Roman" pitchFamily="18" charset="0"/>
              </a:rPr>
              <a:t>Anneye, başvurabileceği sağlık birimlerini söyleyin</a:t>
            </a:r>
          </a:p>
          <a:p>
            <a:pPr lvl="0">
              <a:spcAft>
                <a:spcPts val="1200"/>
              </a:spcAft>
            </a:pPr>
            <a:r>
              <a:rPr lang="tr-TR" sz="2000" dirty="0">
                <a:latin typeface="Times New Roman" pitchFamily="18" charset="0"/>
                <a:cs typeface="Times New Roman" pitchFamily="18" charset="0"/>
              </a:rPr>
              <a:t>İlk haftada kendisi ve bebeği için gitmesi gerektiği söylenmelidir</a:t>
            </a:r>
          </a:p>
          <a:p>
            <a:pPr lvl="0">
              <a:spcAft>
                <a:spcPts val="1200"/>
              </a:spcAft>
            </a:pPr>
            <a:r>
              <a:rPr lang="tr-TR" sz="2000" dirty="0">
                <a:latin typeface="Times New Roman" pitchFamily="18" charset="0"/>
                <a:cs typeface="Times New Roman" pitchFamily="18" charset="0"/>
              </a:rPr>
              <a:t>Doğum sonrası 6 haftalık rutin kontrole bebeği ile gitmeli</a:t>
            </a:r>
          </a:p>
          <a:p>
            <a:pPr lvl="0">
              <a:spcAft>
                <a:spcPts val="1200"/>
              </a:spcAft>
            </a:pPr>
            <a:r>
              <a:rPr lang="tr-TR" sz="2000" dirty="0">
                <a:latin typeface="Times New Roman" pitchFamily="18" charset="0"/>
                <a:cs typeface="Times New Roman" pitchFamily="18" charset="0"/>
              </a:rPr>
              <a:t>Annelere iyi beslenme ile ilgili önemli noktaları hatırlatın</a:t>
            </a:r>
          </a:p>
          <a:p>
            <a:pPr>
              <a:spcAft>
                <a:spcPts val="1200"/>
              </a:spcAft>
            </a:pPr>
            <a:r>
              <a:rPr lang="tr-TR" sz="2000" dirty="0">
                <a:latin typeface="Times New Roman" pitchFamily="18" charset="0"/>
                <a:cs typeface="Times New Roman" pitchFamily="18" charset="0"/>
              </a:rPr>
              <a:t>Yazılı belgeleri hatırlatıcı olarak vermek genellikle yararlıdır </a:t>
            </a:r>
          </a:p>
        </p:txBody>
      </p:sp>
      <p:sp>
        <p:nvSpPr>
          <p:cNvPr id="6" name="Slayt Numarası Yer Tutucusu 5"/>
          <p:cNvSpPr>
            <a:spLocks noGrp="1"/>
          </p:cNvSpPr>
          <p:nvPr>
            <p:ph type="sldNum" sz="quarter" idx="12"/>
          </p:nvPr>
        </p:nvSpPr>
        <p:spPr/>
        <p:txBody>
          <a:bodyPr/>
          <a:lstStyle/>
          <a:p>
            <a:pPr>
              <a:defRPr/>
            </a:pPr>
            <a:fld id="{7D89CEB6-6D16-423F-9240-9DC4C10AA9A0}" type="slidenum">
              <a:rPr lang="tr-TR" altLang="tr-TR" smtClean="0"/>
              <a:pPr>
                <a:defRPr/>
              </a:pPr>
              <a:t>23</a:t>
            </a:fld>
            <a:endParaRPr lang="tr-TR" altLang="tr-TR"/>
          </a:p>
        </p:txBody>
      </p:sp>
    </p:spTree>
    <p:extLst>
      <p:ext uri="{BB962C8B-B14F-4D97-AF65-F5344CB8AC3E}">
        <p14:creationId xmlns:p14="http://schemas.microsoft.com/office/powerpoint/2010/main" val="2227182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692696"/>
            <a:ext cx="7578754" cy="826169"/>
          </a:xfrm>
        </p:spPr>
        <p:txBody>
          <a:bodyPr>
            <a:normAutofit/>
          </a:bodyPr>
          <a:lstStyle/>
          <a:p>
            <a:pPr algn="l"/>
            <a:r>
              <a:rPr lang="tr-TR" sz="3200" dirty="0">
                <a:latin typeface="Times New Roman" pitchFamily="18" charset="0"/>
                <a:cs typeface="Times New Roman" pitchFamily="18" charset="0"/>
              </a:rPr>
              <a:t>Bebek Dostu Topluluklar</a:t>
            </a:r>
          </a:p>
        </p:txBody>
      </p:sp>
      <p:sp>
        <p:nvSpPr>
          <p:cNvPr id="3" name="İçerik Yer Tutucusu 2"/>
          <p:cNvSpPr>
            <a:spLocks noGrp="1"/>
          </p:cNvSpPr>
          <p:nvPr>
            <p:ph idx="1"/>
          </p:nvPr>
        </p:nvSpPr>
        <p:spPr>
          <a:xfrm>
            <a:off x="288758" y="1556792"/>
            <a:ext cx="8855242" cy="5686759"/>
          </a:xfrm>
        </p:spPr>
        <p:txBody>
          <a:bodyPr>
            <a:normAutofit/>
          </a:bodyPr>
          <a:lstStyle/>
          <a:p>
            <a:pPr>
              <a:spcAft>
                <a:spcPts val="1200"/>
              </a:spcAft>
            </a:pPr>
            <a:r>
              <a:rPr lang="tr-TR" sz="2000" dirty="0">
                <a:latin typeface="Times New Roman" pitchFamily="18" charset="0"/>
                <a:cs typeface="Times New Roman" pitchFamily="18" charset="0"/>
              </a:rPr>
              <a:t>Sağlık sistemi, yerel sağlık hizmetleri, “Bebek Dostu” olarak belirlenmiştir</a:t>
            </a:r>
          </a:p>
          <a:p>
            <a:pPr>
              <a:spcAft>
                <a:spcPts val="1200"/>
              </a:spcAft>
            </a:pPr>
            <a:r>
              <a:rPr lang="tr-TR" sz="2000" dirty="0">
                <a:latin typeface="Times New Roman" pitchFamily="18" charset="0"/>
                <a:cs typeface="Times New Roman" pitchFamily="18" charset="0"/>
              </a:rPr>
              <a:t>Erken, özel ve sürekli emzirmeyi aktif biçimde destekler</a:t>
            </a:r>
          </a:p>
          <a:p>
            <a:pPr>
              <a:spcAft>
                <a:spcPts val="1200"/>
              </a:spcAft>
            </a:pPr>
            <a:r>
              <a:rPr lang="tr-TR" sz="2000" dirty="0">
                <a:latin typeface="Times New Roman" pitchFamily="18" charset="0"/>
                <a:cs typeface="Times New Roman" pitchFamily="18" charset="0"/>
              </a:rPr>
              <a:t>Emzirme devam ederken, uygun tamamlayıcı beslenme için destek sağlanır</a:t>
            </a:r>
          </a:p>
          <a:p>
            <a:pPr>
              <a:spcAft>
                <a:spcPts val="1200"/>
              </a:spcAft>
            </a:pPr>
            <a:r>
              <a:rPr lang="tr-TR" sz="2000" dirty="0">
                <a:latin typeface="Times New Roman" pitchFamily="18" charset="0"/>
                <a:cs typeface="Times New Roman" pitchFamily="18" charset="0"/>
              </a:rPr>
              <a:t>Anneden anneye destek sistemi oluşturulmuştur</a:t>
            </a:r>
          </a:p>
          <a:p>
            <a:pPr>
              <a:spcAft>
                <a:spcPts val="1200"/>
              </a:spcAft>
            </a:pPr>
            <a:r>
              <a:rPr lang="tr-TR" sz="2000" dirty="0">
                <a:latin typeface="Times New Roman" pitchFamily="18" charset="0"/>
                <a:cs typeface="Times New Roman" pitchFamily="18" charset="0"/>
              </a:rPr>
              <a:t>Uluslararası Mama Kodunu ihlal eden herhangi bir uygulama yoktur</a:t>
            </a:r>
          </a:p>
          <a:p>
            <a:pPr>
              <a:spcAft>
                <a:spcPts val="1200"/>
              </a:spcAft>
            </a:pPr>
            <a:r>
              <a:rPr lang="tr-TR" sz="2000" dirty="0">
                <a:latin typeface="Times New Roman" pitchFamily="18" charset="0"/>
                <a:cs typeface="Times New Roman" pitchFamily="18" charset="0"/>
              </a:rPr>
              <a:t>Yerel hükümet, sivil toplum, anneleri ve aileleri aktif biçimde destekleyen değişimi yaratır ve sürdürür</a:t>
            </a:r>
          </a:p>
          <a:p>
            <a:pPr>
              <a:spcAft>
                <a:spcPts val="1200"/>
              </a:spcAft>
            </a:pPr>
            <a:r>
              <a:rPr lang="tr-TR" sz="2000" dirty="0">
                <a:latin typeface="Times New Roman" pitchFamily="18" charset="0"/>
                <a:cs typeface="Times New Roman" pitchFamily="18" charset="0"/>
              </a:rPr>
              <a:t>Bu değişikliğe örnek olarak, topluluk liderleri arasında “emzirme koruyucuları veya savunucuları” tanımlanması ve  emzirmeyi destekleyici işyerleri olabilir</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24</a:t>
            </a:fld>
            <a:endParaRPr lang="tr-TR" altLang="tr-TR"/>
          </a:p>
        </p:txBody>
      </p:sp>
    </p:spTree>
    <p:extLst>
      <p:ext uri="{BB962C8B-B14F-4D97-AF65-F5344CB8AC3E}">
        <p14:creationId xmlns:p14="http://schemas.microsoft.com/office/powerpoint/2010/main" val="1937909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88759" y="2494898"/>
            <a:ext cx="4704347" cy="2120347"/>
          </a:xfrm>
        </p:spPr>
        <p:txBody>
          <a:bodyPr>
            <a:noAutofit/>
          </a:bodyPr>
          <a:lstStyle/>
          <a:p>
            <a:r>
              <a:rPr lang="tr-TR" b="1" dirty="0">
                <a:solidFill>
                  <a:srgbClr val="FF0000"/>
                </a:solidFill>
              </a:rPr>
              <a:t>3. Çalışan Kadınlar İçin Emzirmeyi Koruma</a:t>
            </a:r>
            <a:endParaRPr lang="tr-TR" dirty="0">
              <a:solidFill>
                <a:srgbClr val="FF0000"/>
              </a:solidFill>
            </a:endParaRPr>
          </a:p>
        </p:txBody>
      </p:sp>
      <p:pic>
        <p:nvPicPr>
          <p:cNvPr id="4" name="Picture 2" descr="C:\Documents and Settings\melek.kilic\Belgelerim\Resimlerim\calisanannesimulasy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52568" y="1616068"/>
            <a:ext cx="3041375" cy="4280452"/>
          </a:xfrm>
          <a:prstGeom prst="rect">
            <a:avLst/>
          </a:prstGeom>
          <a:noFill/>
        </p:spPr>
      </p:pic>
      <p:sp>
        <p:nvSpPr>
          <p:cNvPr id="5" name="4 Slayt Numarası Yer Tutucusu"/>
          <p:cNvSpPr>
            <a:spLocks noGrp="1"/>
          </p:cNvSpPr>
          <p:nvPr>
            <p:ph type="sldNum" sz="quarter" idx="12"/>
          </p:nvPr>
        </p:nvSpPr>
        <p:spPr/>
        <p:txBody>
          <a:bodyPr/>
          <a:lstStyle/>
          <a:p>
            <a:pPr>
              <a:defRPr/>
            </a:pPr>
            <a:fld id="{DA6F624D-FA25-4157-B586-2E5CAA3E2ECE}" type="slidenum">
              <a:rPr lang="tr-TR" altLang="tr-TR" smtClean="0"/>
              <a:pPr>
                <a:defRPr/>
              </a:pPr>
              <a:t>25</a:t>
            </a:fld>
            <a:endParaRPr lang="tr-TR" altLang="tr-TR"/>
          </a:p>
        </p:txBody>
      </p:sp>
    </p:spTree>
    <p:extLst>
      <p:ext uri="{BB962C8B-B14F-4D97-AF65-F5344CB8AC3E}">
        <p14:creationId xmlns:p14="http://schemas.microsoft.com/office/powerpoint/2010/main" val="4146402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Çapraz Köşeli Dikdörtgen 4"/>
          <p:cNvSpPr/>
          <p:nvPr/>
        </p:nvSpPr>
        <p:spPr>
          <a:xfrm>
            <a:off x="614548" y="1844824"/>
            <a:ext cx="8211788" cy="4491790"/>
          </a:xfrm>
          <a:prstGeom prst="round2DiagRect">
            <a:avLst>
              <a:gd name="adj1" fmla="val 16667"/>
              <a:gd name="adj2"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r-TR" sz="3200" dirty="0">
                <a:solidFill>
                  <a:schemeClr val="tx1"/>
                </a:solidFill>
              </a:rPr>
              <a:t>Birçok anne doğumdan sonra işe başlaması gerektiği için, erken takviye besinlere başlamakta ve emzirmeyi bırakmak zorunda kalmaktadır.</a:t>
            </a:r>
          </a:p>
          <a:p>
            <a:r>
              <a:rPr lang="tr-TR" sz="3200" dirty="0">
                <a:solidFill>
                  <a:schemeClr val="tx1"/>
                </a:solidFill>
              </a:rPr>
              <a:t> </a:t>
            </a:r>
          </a:p>
          <a:p>
            <a:pPr marL="457200" indent="-457200">
              <a:buFont typeface="Arial" panose="020B0604020202020204" pitchFamily="34" charset="0"/>
              <a:buChar char="•"/>
            </a:pPr>
            <a:r>
              <a:rPr lang="tr-TR" sz="3200" dirty="0">
                <a:solidFill>
                  <a:schemeClr val="tx1"/>
                </a:solidFill>
              </a:rPr>
              <a:t>Anneler işe döndüklerinde, sağlık çalışanları mümkün olduğunca bebeğe anne sütü vermeye devam etmesi için annelere yardımcı olabilirler.</a:t>
            </a:r>
          </a:p>
        </p:txBody>
      </p:sp>
      <p:sp>
        <p:nvSpPr>
          <p:cNvPr id="2" name="Unvan 1"/>
          <p:cNvSpPr>
            <a:spLocks noGrp="1"/>
          </p:cNvSpPr>
          <p:nvPr>
            <p:ph type="title"/>
          </p:nvPr>
        </p:nvSpPr>
        <p:spPr>
          <a:xfrm>
            <a:off x="457200" y="593559"/>
            <a:ext cx="8229600" cy="1074821"/>
          </a:xfrm>
        </p:spPr>
        <p:txBody>
          <a:bodyPr/>
          <a:lstStyle/>
          <a:p>
            <a:r>
              <a:rPr lang="tr-TR" altLang="tr-TR" dirty="0"/>
              <a:t>Çalışan Anneler</a:t>
            </a:r>
            <a:endParaRPr lang="tr-TR" dirty="0"/>
          </a:p>
        </p:txBody>
      </p:sp>
      <p:sp>
        <p:nvSpPr>
          <p:cNvPr id="8" name="Slayt Numarası Yer Tutucusu 7"/>
          <p:cNvSpPr>
            <a:spLocks noGrp="1"/>
          </p:cNvSpPr>
          <p:nvPr>
            <p:ph type="sldNum" sz="quarter" idx="12"/>
          </p:nvPr>
        </p:nvSpPr>
        <p:spPr/>
        <p:txBody>
          <a:bodyPr/>
          <a:lstStyle/>
          <a:p>
            <a:pPr>
              <a:defRPr/>
            </a:pPr>
            <a:fld id="{7D89CEB6-6D16-423F-9240-9DC4C10AA9A0}" type="slidenum">
              <a:rPr lang="tr-TR" altLang="tr-TR" smtClean="0"/>
              <a:pPr>
                <a:defRPr/>
              </a:pPr>
              <a:t>26</a:t>
            </a:fld>
            <a:endParaRPr lang="tr-TR" altLang="tr-TR"/>
          </a:p>
        </p:txBody>
      </p:sp>
    </p:spTree>
    <p:extLst>
      <p:ext uri="{BB962C8B-B14F-4D97-AF65-F5344CB8AC3E}">
        <p14:creationId xmlns:p14="http://schemas.microsoft.com/office/powerpoint/2010/main" val="2782992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73768"/>
            <a:ext cx="8229600" cy="1130969"/>
          </a:xfrm>
        </p:spPr>
        <p:txBody>
          <a:bodyPr/>
          <a:lstStyle/>
          <a:p>
            <a:r>
              <a:rPr lang="tr-TR" dirty="0"/>
              <a:t>Soru?</a:t>
            </a:r>
          </a:p>
        </p:txBody>
      </p:sp>
      <p:sp>
        <p:nvSpPr>
          <p:cNvPr id="3" name="İçerik Yer Tutucusu 2"/>
          <p:cNvSpPr>
            <a:spLocks noGrp="1"/>
          </p:cNvSpPr>
          <p:nvPr>
            <p:ph idx="1"/>
          </p:nvPr>
        </p:nvSpPr>
        <p:spPr>
          <a:xfrm>
            <a:off x="1165861" y="1900990"/>
            <a:ext cx="6738887" cy="4225175"/>
          </a:xfrm>
        </p:spPr>
        <p:txBody>
          <a:bodyPr/>
          <a:lstStyle/>
          <a:p>
            <a:r>
              <a:rPr lang="tr-TR" sz="3600" i="1" dirty="0"/>
              <a:t>İşe geri döndükten sonra, emzirmeye devam etmeniz neden önerilir?</a:t>
            </a:r>
            <a:endParaRPr lang="tr-TR" sz="3600" dirty="0"/>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27</a:t>
            </a:fld>
            <a:endParaRPr lang="tr-TR" altLang="tr-TR"/>
          </a:p>
        </p:txBody>
      </p:sp>
      <p:pic>
        <p:nvPicPr>
          <p:cNvPr id="3074" name="Picture 2" descr="C:\Users\win7\Desktop\soru-işareti.jpg"/>
          <p:cNvPicPr>
            <a:picLocks noChangeAspect="1" noChangeArrowheads="1"/>
          </p:cNvPicPr>
          <p:nvPr/>
        </p:nvPicPr>
        <p:blipFill>
          <a:blip r:embed="rId2"/>
          <a:srcRect/>
          <a:stretch>
            <a:fillRect/>
          </a:stretch>
        </p:blipFill>
        <p:spPr bwMode="auto">
          <a:xfrm>
            <a:off x="4691063" y="3216275"/>
            <a:ext cx="2421731" cy="2952750"/>
          </a:xfrm>
          <a:prstGeom prst="rect">
            <a:avLst/>
          </a:prstGeom>
          <a:noFill/>
        </p:spPr>
      </p:pic>
    </p:spTree>
    <p:extLst>
      <p:ext uri="{BB962C8B-B14F-4D97-AF65-F5344CB8AC3E}">
        <p14:creationId xmlns:p14="http://schemas.microsoft.com/office/powerpoint/2010/main" val="1963600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6736"/>
            <a:ext cx="8229600" cy="823278"/>
          </a:xfrm>
        </p:spPr>
        <p:txBody>
          <a:bodyPr>
            <a:normAutofit/>
          </a:bodyPr>
          <a:lstStyle/>
          <a:p>
            <a:r>
              <a:rPr lang="tr-TR" dirty="0">
                <a:latin typeface="Times New Roman" pitchFamily="18" charset="0"/>
                <a:cs typeface="Times New Roman" pitchFamily="18" charset="0"/>
              </a:rPr>
              <a:t>Çalışan annede emzirmenin </a:t>
            </a:r>
            <a:r>
              <a:rPr lang="tr-TR" dirty="0" smtClean="0">
                <a:latin typeface="Times New Roman" pitchFamily="18" charset="0"/>
                <a:cs typeface="Times New Roman" pitchFamily="18" charset="0"/>
              </a:rPr>
              <a:t>önemi 1</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262890" y="1386839"/>
            <a:ext cx="8675370" cy="3482321"/>
          </a:xfrm>
        </p:spPr>
        <p:txBody>
          <a:bodyPr>
            <a:normAutofit/>
          </a:bodyPr>
          <a:lstStyle/>
          <a:p>
            <a:pPr lvl="0">
              <a:spcAft>
                <a:spcPts val="1200"/>
              </a:spcAft>
            </a:pPr>
            <a:r>
              <a:rPr lang="tr-TR" sz="2000" dirty="0">
                <a:latin typeface="Times New Roman" pitchFamily="18" charset="0"/>
                <a:cs typeface="Times New Roman" pitchFamily="18" charset="0"/>
              </a:rPr>
              <a:t>Bebekte daha az hastalık olacağından anne hasta çocuğun bakımı için işyerinde daha az zaman kaybeder.</a:t>
            </a:r>
          </a:p>
          <a:p>
            <a:pPr lvl="0">
              <a:spcAft>
                <a:spcPts val="1200"/>
              </a:spcAft>
            </a:pPr>
            <a:r>
              <a:rPr lang="tr-TR" sz="2000" dirty="0">
                <a:latin typeface="Times New Roman" pitchFamily="18" charset="0"/>
                <a:cs typeface="Times New Roman" pitchFamily="18" charset="0"/>
              </a:rPr>
              <a:t>Gece rahat beslenir, böylece anne daha fazla uyur.</a:t>
            </a:r>
          </a:p>
          <a:p>
            <a:pPr lvl="0">
              <a:spcAft>
                <a:spcPts val="1200"/>
              </a:spcAft>
            </a:pPr>
            <a:r>
              <a:rPr lang="tr-TR" sz="2000" dirty="0">
                <a:latin typeface="Times New Roman" pitchFamily="18" charset="0"/>
                <a:cs typeface="Times New Roman" pitchFamily="18" charset="0"/>
              </a:rPr>
              <a:t>Bebekle kurulan bağ devam eder ve bebekle daha fazla zaman geçirme fırsatı sağlar.</a:t>
            </a:r>
          </a:p>
          <a:p>
            <a:pPr lvl="0">
              <a:spcAft>
                <a:spcPts val="1200"/>
              </a:spcAft>
            </a:pPr>
            <a:r>
              <a:rPr lang="tr-TR" sz="2000" dirty="0">
                <a:latin typeface="Times New Roman" pitchFamily="18" charset="0"/>
                <a:cs typeface="Times New Roman" pitchFamily="18" charset="0"/>
              </a:rPr>
              <a:t>Anneye bebeğini beslerken dinlenmek için şansı olur.</a:t>
            </a:r>
          </a:p>
          <a:p>
            <a:pPr lvl="0">
              <a:spcAft>
                <a:spcPts val="1200"/>
              </a:spcAft>
            </a:pPr>
            <a:r>
              <a:rPr lang="tr-TR" sz="2000" dirty="0">
                <a:latin typeface="Times New Roman" pitchFamily="18" charset="0"/>
                <a:cs typeface="Times New Roman" pitchFamily="18" charset="0"/>
              </a:rPr>
              <a:t>Anne bebeği ile özel ve kişisel bir bağ kurar.</a:t>
            </a:r>
          </a:p>
        </p:txBody>
      </p:sp>
      <p:sp>
        <p:nvSpPr>
          <p:cNvPr id="4" name="Slayt Numarası Yer Tutucusu 3"/>
          <p:cNvSpPr>
            <a:spLocks noGrp="1"/>
          </p:cNvSpPr>
          <p:nvPr>
            <p:ph type="sldNum" sz="quarter" idx="12"/>
          </p:nvPr>
        </p:nvSpPr>
        <p:spPr/>
        <p:txBody>
          <a:bodyPr/>
          <a:lstStyle/>
          <a:p>
            <a:fld id="{2C6B1FF6-39B9-40F5-8B67-33C6354A3D4F}" type="slidenum">
              <a:rPr lang="en-US" smtClean="0"/>
              <a:pPr/>
              <a:t>28</a:t>
            </a:fld>
            <a:endParaRPr lang="en-US"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686" y="3717032"/>
            <a:ext cx="1843958" cy="2497460"/>
          </a:xfrm>
          <a:prstGeom prst="rect">
            <a:avLst/>
          </a:prstGeom>
        </p:spPr>
      </p:pic>
    </p:spTree>
    <p:extLst>
      <p:ext uri="{BB962C8B-B14F-4D97-AF65-F5344CB8AC3E}">
        <p14:creationId xmlns:p14="http://schemas.microsoft.com/office/powerpoint/2010/main" val="627367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ulut 5"/>
          <p:cNvSpPr/>
          <p:nvPr/>
        </p:nvSpPr>
        <p:spPr>
          <a:xfrm>
            <a:off x="382980" y="1676400"/>
            <a:ext cx="8120941" cy="467995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i="1" dirty="0">
                <a:solidFill>
                  <a:schemeClr val="tx1"/>
                </a:solidFill>
              </a:rPr>
              <a:t>Eğer bir işveren, emziren bir annenin işe döndükten sonra, neden desteklenmesi gerektiğini size sorsa ne cevap verirdiniz?</a:t>
            </a:r>
            <a:endParaRPr lang="tr-TR" sz="3200" dirty="0">
              <a:solidFill>
                <a:schemeClr val="tx1"/>
              </a:solidFill>
            </a:endParaRPr>
          </a:p>
        </p:txBody>
      </p:sp>
      <p:sp>
        <p:nvSpPr>
          <p:cNvPr id="2" name="Title 1"/>
          <p:cNvSpPr>
            <a:spLocks noGrp="1"/>
          </p:cNvSpPr>
          <p:nvPr>
            <p:ph type="title"/>
          </p:nvPr>
        </p:nvSpPr>
        <p:spPr>
          <a:xfrm>
            <a:off x="457200" y="569843"/>
            <a:ext cx="7782339" cy="847795"/>
          </a:xfrm>
        </p:spPr>
        <p:txBody>
          <a:bodyPr/>
          <a:lstStyle/>
          <a:p>
            <a:r>
              <a:rPr lang="tr-TR" dirty="0"/>
              <a:t>Soru?</a:t>
            </a:r>
            <a:endParaRPr lang="en-US" dirty="0"/>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29</a:t>
            </a:fld>
            <a:endParaRPr lang="en-US" sz="1600" dirty="0">
              <a:solidFill>
                <a:schemeClr val="accent3">
                  <a:shade val="75000"/>
                </a:schemeClr>
              </a:solidFill>
            </a:endParaRPr>
          </a:p>
        </p:txBody>
      </p:sp>
    </p:spTree>
    <p:extLst>
      <p:ext uri="{BB962C8B-B14F-4D97-AF65-F5344CB8AC3E}">
        <p14:creationId xmlns:p14="http://schemas.microsoft.com/office/powerpoint/2010/main" val="102045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11560" y="1196752"/>
            <a:ext cx="7772400" cy="1470025"/>
          </a:xfrm>
        </p:spPr>
        <p:txBody>
          <a:bodyPr>
            <a:normAutofit/>
          </a:bodyPr>
          <a:lstStyle/>
          <a:p>
            <a:r>
              <a:rPr lang="tr-TR" sz="4000" b="1" dirty="0">
                <a:solidFill>
                  <a:srgbClr val="FF0000"/>
                </a:solidFill>
                <a:latin typeface="+mn-lt"/>
              </a:rPr>
              <a:t>1</a:t>
            </a:r>
            <a:r>
              <a:rPr lang="tr-TR" b="1" dirty="0">
                <a:solidFill>
                  <a:srgbClr val="FF0000"/>
                </a:solidFill>
                <a:latin typeface="+mn-lt"/>
                <a:cs typeface="Times New Roman" pitchFamily="18" charset="0"/>
              </a:rPr>
              <a:t>. Annenin Taburculuk İçin Hazırlanması</a:t>
            </a:r>
            <a:endParaRPr lang="tr-TR" dirty="0">
              <a:solidFill>
                <a:srgbClr val="FF0000"/>
              </a:solidFill>
              <a:latin typeface="+mn-lt"/>
              <a:cs typeface="Times New Roman" pitchFamily="18" charset="0"/>
            </a:endParaRPr>
          </a:p>
        </p:txBody>
      </p:sp>
      <p:sp>
        <p:nvSpPr>
          <p:cNvPr id="5" name="4 Slayt Numarası Yer Tutucusu"/>
          <p:cNvSpPr>
            <a:spLocks noGrp="1"/>
          </p:cNvSpPr>
          <p:nvPr>
            <p:ph type="sldNum" sz="quarter" idx="12"/>
          </p:nvPr>
        </p:nvSpPr>
        <p:spPr/>
        <p:txBody>
          <a:bodyPr/>
          <a:lstStyle/>
          <a:p>
            <a:pPr>
              <a:defRPr/>
            </a:pPr>
            <a:fld id="{DA6F624D-FA25-4157-B586-2E5CAA3E2ECE}" type="slidenum">
              <a:rPr lang="tr-TR" altLang="tr-TR" smtClean="0"/>
              <a:pPr>
                <a:defRPr/>
              </a:pPr>
              <a:t>3</a:t>
            </a:fld>
            <a:endParaRPr lang="tr-TR" altLang="tr-T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068960"/>
            <a:ext cx="4992216" cy="2808122"/>
          </a:xfrm>
          <a:prstGeom prst="rect">
            <a:avLst/>
          </a:prstGeom>
        </p:spPr>
      </p:pic>
    </p:spTree>
    <p:extLst>
      <p:ext uri="{BB962C8B-B14F-4D97-AF65-F5344CB8AC3E}">
        <p14:creationId xmlns:p14="http://schemas.microsoft.com/office/powerpoint/2010/main" val="1638726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30" y="1412776"/>
            <a:ext cx="8332470" cy="4943576"/>
          </a:xfrm>
        </p:spPr>
        <p:txBody>
          <a:bodyPr>
            <a:noAutofit/>
          </a:bodyPr>
          <a:lstStyle/>
          <a:p>
            <a:pPr lvl="0">
              <a:spcAft>
                <a:spcPts val="600"/>
              </a:spcAft>
            </a:pPr>
            <a:r>
              <a:rPr lang="tr-TR" sz="2000" dirty="0">
                <a:latin typeface="Times New Roman" pitchFamily="18" charset="0"/>
                <a:cs typeface="Times New Roman" pitchFamily="18" charset="0"/>
              </a:rPr>
              <a:t>Çocukları sağlıklı olduğu için anneler daha az izin alır ve işten daha az uzak kalırlar</a:t>
            </a:r>
          </a:p>
          <a:p>
            <a:pPr lvl="0">
              <a:spcAft>
                <a:spcPts val="600"/>
              </a:spcAft>
            </a:pPr>
            <a:r>
              <a:rPr lang="tr-TR" sz="2000" dirty="0">
                <a:latin typeface="Times New Roman" pitchFamily="18" charset="0"/>
                <a:cs typeface="Times New Roman" pitchFamily="18" charset="0"/>
              </a:rPr>
              <a:t>Anneler, bebeklerinin sağlığı konusunda daha az kaygı duyacağı için çalışmalarına daha iyi konsantre olurlar</a:t>
            </a:r>
          </a:p>
          <a:p>
            <a:pPr lvl="0">
              <a:spcAft>
                <a:spcPts val="600"/>
              </a:spcAft>
            </a:pPr>
            <a:r>
              <a:rPr lang="tr-TR" sz="2000" dirty="0">
                <a:latin typeface="Times New Roman" pitchFamily="18" charset="0"/>
                <a:cs typeface="Times New Roman" pitchFamily="18" charset="0"/>
              </a:rPr>
              <a:t>Böylece işverenler kalifiye çalışanlarını  kaybetmemiş olurlar</a:t>
            </a:r>
          </a:p>
          <a:p>
            <a:pPr lvl="0">
              <a:spcAft>
                <a:spcPts val="600"/>
              </a:spcAft>
            </a:pPr>
            <a:r>
              <a:rPr lang="tr-TR" sz="2000" dirty="0">
                <a:latin typeface="Times New Roman" pitchFamily="18" charset="0"/>
                <a:cs typeface="Times New Roman" pitchFamily="18" charset="0"/>
              </a:rPr>
              <a:t>Anneler emzirmeyi destekleyen işverenler için çalışırken işlerine daha fazla ilgi gösterirler</a:t>
            </a:r>
          </a:p>
          <a:p>
            <a:pPr lvl="0">
              <a:spcAft>
                <a:spcPts val="600"/>
              </a:spcAft>
            </a:pPr>
            <a:r>
              <a:rPr lang="tr-TR" sz="2000" dirty="0">
                <a:latin typeface="Times New Roman" pitchFamily="18" charset="0"/>
                <a:cs typeface="Times New Roman" pitchFamily="18" charset="0"/>
              </a:rPr>
              <a:t>Aileler ve toplum emzirmeyi destekleyen işverenler hakkında olumlu düşünür</a:t>
            </a:r>
          </a:p>
          <a:p>
            <a:pPr lvl="0">
              <a:spcAft>
                <a:spcPts val="600"/>
              </a:spcAft>
            </a:pPr>
            <a:r>
              <a:rPr lang="tr-TR" sz="2000" dirty="0">
                <a:latin typeface="Times New Roman" pitchFamily="18" charset="0"/>
                <a:cs typeface="Times New Roman" pitchFamily="18" charset="0"/>
              </a:rPr>
              <a:t>Emzirilen bebekler, gelecekte sağlıklı bir iş gücü  olacaklardır</a:t>
            </a:r>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30</a:t>
            </a:fld>
            <a:endParaRPr lang="en-US" sz="1600" dirty="0">
              <a:solidFill>
                <a:schemeClr val="accent3">
                  <a:shade val="75000"/>
                </a:schemeClr>
              </a:solidFill>
            </a:endParaRPr>
          </a:p>
        </p:txBody>
      </p:sp>
      <p:sp>
        <p:nvSpPr>
          <p:cNvPr id="5" name="Unvan 4"/>
          <p:cNvSpPr>
            <a:spLocks noGrp="1"/>
          </p:cNvSpPr>
          <p:nvPr>
            <p:ph type="title"/>
          </p:nvPr>
        </p:nvSpPr>
        <p:spPr>
          <a:xfrm>
            <a:off x="395536" y="476672"/>
            <a:ext cx="8229600" cy="807402"/>
          </a:xfrm>
        </p:spPr>
        <p:txBody>
          <a:bodyPr/>
          <a:lstStyle/>
          <a:p>
            <a:r>
              <a:rPr lang="tr-TR" dirty="0">
                <a:latin typeface="Times New Roman" pitchFamily="18" charset="0"/>
                <a:cs typeface="Times New Roman" pitchFamily="18" charset="0"/>
              </a:rPr>
              <a:t>Çalışan annede emzirmenin önemi </a:t>
            </a:r>
            <a:r>
              <a:rPr lang="tr-TR" dirty="0" smtClean="0">
                <a:latin typeface="Times New Roman" pitchFamily="18" charset="0"/>
                <a:cs typeface="Times New Roman" pitchFamily="18" charset="0"/>
              </a:rPr>
              <a:t>2</a:t>
            </a:r>
            <a:endParaRPr lang="tr-TR" dirty="0"/>
          </a:p>
        </p:txBody>
      </p:sp>
    </p:spTree>
    <p:extLst>
      <p:ext uri="{BB962C8B-B14F-4D97-AF65-F5344CB8AC3E}">
        <p14:creationId xmlns:p14="http://schemas.microsoft.com/office/powerpoint/2010/main" val="428924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9547" y="625642"/>
            <a:ext cx="7868652" cy="1053181"/>
          </a:xfrm>
        </p:spPr>
        <p:txBody>
          <a:bodyPr/>
          <a:lstStyle/>
          <a:p>
            <a:r>
              <a:rPr lang="tr-TR" dirty="0">
                <a:latin typeface="Times New Roman" pitchFamily="18" charset="0"/>
                <a:cs typeface="Times New Roman" pitchFamily="18" charset="0"/>
              </a:rPr>
              <a:t>Soru?</a:t>
            </a:r>
          </a:p>
        </p:txBody>
      </p:sp>
      <p:sp>
        <p:nvSpPr>
          <p:cNvPr id="3" name="İçerik Yer Tutucusu 2"/>
          <p:cNvSpPr>
            <a:spLocks noGrp="1"/>
          </p:cNvSpPr>
          <p:nvPr>
            <p:ph idx="1"/>
          </p:nvPr>
        </p:nvSpPr>
        <p:spPr>
          <a:xfrm>
            <a:off x="1155031" y="1756612"/>
            <a:ext cx="6984332" cy="4112879"/>
          </a:xfrm>
        </p:spPr>
        <p:txBody>
          <a:bodyPr/>
          <a:lstStyle/>
          <a:p>
            <a:r>
              <a:rPr lang="tr-TR" sz="3600" dirty="0">
                <a:latin typeface="Times New Roman" pitchFamily="18" charset="0"/>
                <a:cs typeface="Times New Roman" pitchFamily="18" charset="0"/>
              </a:rPr>
              <a:t>İşe dönmek üzere hazırlanan anne ile görüşülecek kilit noktalar nelerdir?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31</a:t>
            </a:fld>
            <a:endParaRPr lang="tr-TR" altLang="tr-TR"/>
          </a:p>
        </p:txBody>
      </p:sp>
      <p:pic>
        <p:nvPicPr>
          <p:cNvPr id="4098" name="Picture 2" descr="C:\Users\win7\Desktop\@bustle-300x264.png"/>
          <p:cNvPicPr>
            <a:picLocks noChangeAspect="1" noChangeArrowheads="1"/>
          </p:cNvPicPr>
          <p:nvPr/>
        </p:nvPicPr>
        <p:blipFill>
          <a:blip r:embed="rId2"/>
          <a:srcRect/>
          <a:stretch>
            <a:fillRect/>
          </a:stretch>
        </p:blipFill>
        <p:spPr bwMode="auto">
          <a:xfrm>
            <a:off x="5035216" y="3056022"/>
            <a:ext cx="2876488" cy="2773279"/>
          </a:xfrm>
          <a:prstGeom prst="rect">
            <a:avLst/>
          </a:prstGeom>
          <a:noFill/>
        </p:spPr>
      </p:pic>
    </p:spTree>
    <p:extLst>
      <p:ext uri="{BB962C8B-B14F-4D97-AF65-F5344CB8AC3E}">
        <p14:creationId xmlns:p14="http://schemas.microsoft.com/office/powerpoint/2010/main" val="1150030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6884" y="649705"/>
            <a:ext cx="8229600" cy="1155032"/>
          </a:xfrm>
        </p:spPr>
        <p:txBody>
          <a:bodyPr>
            <a:normAutofit fontScale="90000"/>
          </a:bodyPr>
          <a:lstStyle/>
          <a:p>
            <a:r>
              <a:rPr lang="tr-TR" sz="4000" dirty="0">
                <a:latin typeface="Times New Roman" pitchFamily="18" charset="0"/>
                <a:cs typeface="Times New Roman" pitchFamily="18" charset="0"/>
              </a:rPr>
              <a:t>Annenin işe dönmesinden birkaç hafta önce; </a:t>
            </a:r>
          </a:p>
        </p:txBody>
      </p:sp>
      <p:sp>
        <p:nvSpPr>
          <p:cNvPr id="3" name="İçerik Yer Tutucusu 2"/>
          <p:cNvSpPr>
            <a:spLocks noGrp="1"/>
          </p:cNvSpPr>
          <p:nvPr>
            <p:ph idx="1"/>
          </p:nvPr>
        </p:nvSpPr>
        <p:spPr>
          <a:xfrm>
            <a:off x="457200" y="2069432"/>
            <a:ext cx="8229600" cy="4056732"/>
          </a:xfrm>
        </p:spPr>
        <p:txBody>
          <a:bodyPr/>
          <a:lstStyle/>
          <a:p>
            <a:pPr>
              <a:spcAft>
                <a:spcPts val="1200"/>
              </a:spcAft>
            </a:pPr>
            <a:r>
              <a:rPr lang="tr-TR" dirty="0">
                <a:latin typeface="Times New Roman" pitchFamily="18" charset="0"/>
                <a:cs typeface="Times New Roman" pitchFamily="18" charset="0"/>
              </a:rPr>
              <a:t>Bebek onunla işe gidebilir mi?</a:t>
            </a:r>
          </a:p>
          <a:p>
            <a:pPr>
              <a:spcAft>
                <a:spcPts val="1200"/>
              </a:spcAft>
            </a:pPr>
            <a:r>
              <a:rPr lang="tr-TR" dirty="0">
                <a:latin typeface="Times New Roman" pitchFamily="18" charset="0"/>
                <a:cs typeface="Times New Roman" pitchFamily="18" charset="0"/>
              </a:rPr>
              <a:t>Bebeğe işyerinde bakılabilir mi? Mola zamanlarında bebeği emzirmeye gidilebilir mi? Ya da bebek getirilebilir mi?</a:t>
            </a:r>
          </a:p>
          <a:p>
            <a:pPr>
              <a:spcAft>
                <a:spcPts val="1200"/>
              </a:spcAft>
            </a:pPr>
            <a:r>
              <a:rPr lang="tr-TR" dirty="0">
                <a:latin typeface="Times New Roman" pitchFamily="18" charset="0"/>
                <a:cs typeface="Times New Roman" pitchFamily="18" charset="0"/>
              </a:rPr>
              <a:t>Bebeği büyüyene kadar, anne daha az gün ya da daha kısa saatler çalışabilir mi?</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32</a:t>
            </a:fld>
            <a:endParaRPr lang="tr-TR" altLang="tr-TR"/>
          </a:p>
        </p:txBody>
      </p:sp>
    </p:spTree>
    <p:extLst>
      <p:ext uri="{BB962C8B-B14F-4D97-AF65-F5344CB8AC3E}">
        <p14:creationId xmlns:p14="http://schemas.microsoft.com/office/powerpoint/2010/main" val="1835041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09600"/>
            <a:ext cx="8229600" cy="808038"/>
          </a:xfrm>
        </p:spPr>
        <p:txBody>
          <a:bodyPr>
            <a:noAutofit/>
          </a:bodyPr>
          <a:lstStyle/>
          <a:p>
            <a:r>
              <a:rPr lang="tr-TR" sz="3200" dirty="0">
                <a:latin typeface="Times New Roman" pitchFamily="18" charset="0"/>
                <a:cs typeface="Times New Roman" pitchFamily="18" charset="0"/>
              </a:rPr>
              <a:t>Çalışma saatlerinde emzirme mümkün olmayacaksa;</a:t>
            </a:r>
          </a:p>
        </p:txBody>
      </p:sp>
      <p:sp>
        <p:nvSpPr>
          <p:cNvPr id="3" name="İçerik Yer Tutucusu 2"/>
          <p:cNvSpPr>
            <a:spLocks noGrp="1"/>
          </p:cNvSpPr>
          <p:nvPr>
            <p:ph idx="1"/>
          </p:nvPr>
        </p:nvSpPr>
        <p:spPr>
          <a:xfrm>
            <a:off x="204537" y="1916832"/>
            <a:ext cx="8734927" cy="4439519"/>
          </a:xfrm>
        </p:spPr>
        <p:txBody>
          <a:bodyPr>
            <a:normAutofit/>
          </a:bodyPr>
          <a:lstStyle/>
          <a:p>
            <a:pPr>
              <a:spcAft>
                <a:spcPts val="600"/>
              </a:spcAft>
            </a:pPr>
            <a:r>
              <a:rPr lang="en-US" sz="2000" dirty="0" err="1">
                <a:latin typeface="Times New Roman" pitchFamily="18" charset="0"/>
                <a:cs typeface="Times New Roman" pitchFamily="18" charset="0"/>
              </a:rPr>
              <a:t>Annelik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izni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boyunca</a:t>
            </a:r>
            <a:r>
              <a:rPr lang="tr-TR"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bebek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sıklıkla</a:t>
            </a:r>
            <a:r>
              <a:rPr lang="tr-TR" sz="2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yalnızca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sütü</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ile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beslenmelidir</a:t>
            </a:r>
            <a:endParaRPr lang="tr-TR" sz="2000" dirty="0">
              <a:latin typeface="Times New Roman" pitchFamily="18" charset="0"/>
              <a:cs typeface="Times New Roman" pitchFamily="18" charset="0"/>
            </a:endParaRPr>
          </a:p>
          <a:p>
            <a:pPr lvl="0">
              <a:spcAft>
                <a:spcPts val="600"/>
              </a:spcAft>
            </a:pPr>
            <a:r>
              <a:rPr lang="tr-TR" sz="2000" dirty="0">
                <a:latin typeface="Times New Roman" pitchFamily="18" charset="0"/>
                <a:cs typeface="Times New Roman" pitchFamily="18" charset="0"/>
              </a:rPr>
              <a:t>Anne bebekle birlikte olduğu zamanlarda, sık emzirmeli,</a:t>
            </a:r>
          </a:p>
          <a:p>
            <a:pPr lvl="0">
              <a:spcAft>
                <a:spcPts val="600"/>
              </a:spcAft>
            </a:pPr>
            <a:r>
              <a:rPr lang="tr-TR" sz="2000" dirty="0">
                <a:latin typeface="Times New Roman" pitchFamily="18" charset="0"/>
                <a:cs typeface="Times New Roman" pitchFamily="18" charset="0"/>
              </a:rPr>
              <a:t>Diğer gıdalara gerekmedikçe başlamamalı, işe başlamadan birkaç gün önce başlamak yeterli,</a:t>
            </a:r>
          </a:p>
          <a:p>
            <a:pPr lvl="0">
              <a:spcAft>
                <a:spcPts val="600"/>
              </a:spcAft>
            </a:pPr>
            <a:r>
              <a:rPr lang="tr-TR" sz="2000" dirty="0">
                <a:latin typeface="Times New Roman" pitchFamily="18" charset="0"/>
                <a:cs typeface="Times New Roman" pitchFamily="18" charset="0"/>
              </a:rPr>
              <a:t>Sütün sağılması, sağılan sütün bakıcı tarafından verilmesi,</a:t>
            </a:r>
          </a:p>
          <a:p>
            <a:pPr lvl="0">
              <a:spcAft>
                <a:spcPts val="600"/>
              </a:spcAft>
            </a:pPr>
            <a:r>
              <a:rPr lang="tr-TR" sz="2000" dirty="0">
                <a:latin typeface="Times New Roman" pitchFamily="18" charset="0"/>
                <a:cs typeface="Times New Roman" pitchFamily="18" charset="0"/>
              </a:rPr>
              <a:t>Anne, işyerinde her 3 saatte bir sütünü sağmalı</a:t>
            </a:r>
          </a:p>
          <a:p>
            <a:pPr lvl="0">
              <a:spcAft>
                <a:spcPts val="600"/>
              </a:spcAft>
            </a:pPr>
            <a:r>
              <a:rPr lang="tr-TR" sz="2000" dirty="0">
                <a:latin typeface="Times New Roman" pitchFamily="18" charset="0"/>
                <a:cs typeface="Times New Roman" pitchFamily="18" charset="0"/>
              </a:rPr>
              <a:t>Diğer besinleri ve sağılan sütü kapla vermek bakıcıya öğretilmeli</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33</a:t>
            </a:fld>
            <a:endParaRPr lang="tr-TR" altLang="tr-TR"/>
          </a:p>
        </p:txBody>
      </p:sp>
    </p:spTree>
    <p:extLst>
      <p:ext uri="{BB962C8B-B14F-4D97-AF65-F5344CB8AC3E}">
        <p14:creationId xmlns:p14="http://schemas.microsoft.com/office/powerpoint/2010/main" val="774439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68778" y="1339965"/>
            <a:ext cx="8723762" cy="20591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tx1"/>
                </a:solidFill>
              </a:rPr>
              <a:t>657 SAYILI DEVLET MEMURLARI KANUNU </a:t>
            </a:r>
            <a:r>
              <a:rPr lang="tr-TR" sz="2000" dirty="0">
                <a:solidFill>
                  <a:schemeClr val="tx1"/>
                </a:solidFill>
              </a:rPr>
              <a:t> </a:t>
            </a:r>
          </a:p>
          <a:p>
            <a:pPr algn="just"/>
            <a:r>
              <a:rPr lang="tr-TR" sz="2000" b="1" dirty="0">
                <a:solidFill>
                  <a:schemeClr val="tx1"/>
                </a:solidFill>
              </a:rPr>
              <a:t>Doğum İzni: </a:t>
            </a:r>
            <a:r>
              <a:rPr lang="tr-TR" sz="2000" dirty="0">
                <a:solidFill>
                  <a:schemeClr val="tx1"/>
                </a:solidFill>
              </a:rPr>
              <a:t>Madde 104- A) Memura doğum yapmasından önce 8 hafta ve doğum yaptığı tarihten itibaren 8 hafta olmak üzere toplam 16 hafta</a:t>
            </a:r>
            <a:r>
              <a:rPr lang="tr-TR" sz="2000" b="1" dirty="0">
                <a:solidFill>
                  <a:schemeClr val="tx1"/>
                </a:solidFill>
              </a:rPr>
              <a:t> </a:t>
            </a:r>
            <a:r>
              <a:rPr lang="tr-TR" sz="2000" dirty="0">
                <a:solidFill>
                  <a:schemeClr val="tx1"/>
                </a:solidFill>
              </a:rPr>
              <a:t>süre ile aylıklı izin verilir.</a:t>
            </a:r>
          </a:p>
        </p:txBody>
      </p:sp>
      <p:sp>
        <p:nvSpPr>
          <p:cNvPr id="2" name="Başlık 1"/>
          <p:cNvSpPr>
            <a:spLocks noGrp="1"/>
          </p:cNvSpPr>
          <p:nvPr>
            <p:ph type="title"/>
          </p:nvPr>
        </p:nvSpPr>
        <p:spPr>
          <a:xfrm>
            <a:off x="274321" y="470482"/>
            <a:ext cx="8412480" cy="869482"/>
          </a:xfrm>
        </p:spPr>
        <p:txBody>
          <a:bodyPr>
            <a:normAutofit/>
          </a:bodyPr>
          <a:lstStyle/>
          <a:p>
            <a:r>
              <a:rPr lang="tr-TR" dirty="0"/>
              <a:t>Çalışan Annelerin Hakları</a:t>
            </a:r>
          </a:p>
        </p:txBody>
      </p:sp>
      <p:sp>
        <p:nvSpPr>
          <p:cNvPr id="6" name="Slayt Numarası Yer Tutucusu 5"/>
          <p:cNvSpPr>
            <a:spLocks noGrp="1"/>
          </p:cNvSpPr>
          <p:nvPr>
            <p:ph type="sldNum" sz="quarter" idx="12"/>
          </p:nvPr>
        </p:nvSpPr>
        <p:spPr/>
        <p:txBody>
          <a:bodyPr/>
          <a:lstStyle/>
          <a:p>
            <a:pPr>
              <a:defRPr/>
            </a:pPr>
            <a:fld id="{7D89CEB6-6D16-423F-9240-9DC4C10AA9A0}" type="slidenum">
              <a:rPr lang="tr-TR" altLang="tr-TR" smtClean="0"/>
              <a:pPr>
                <a:defRPr/>
              </a:pPr>
              <a:t>34</a:t>
            </a:fld>
            <a:endParaRPr lang="tr-TR" altLang="tr-TR"/>
          </a:p>
        </p:txBody>
      </p:sp>
      <p:sp>
        <p:nvSpPr>
          <p:cNvPr id="8" name="Yuvarlatılmış Dikdörtgen 3"/>
          <p:cNvSpPr/>
          <p:nvPr/>
        </p:nvSpPr>
        <p:spPr>
          <a:xfrm>
            <a:off x="168779" y="3764281"/>
            <a:ext cx="8723761" cy="259207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tx1"/>
                </a:solidFill>
              </a:rPr>
              <a:t>Süt İzni: </a:t>
            </a:r>
            <a:r>
              <a:rPr lang="tr-TR" sz="2000" dirty="0">
                <a:solidFill>
                  <a:schemeClr val="tx1"/>
                </a:solidFill>
              </a:rPr>
              <a:t>6111 sayılı Kanunla yapılan değişiklikten sonra mezkur maddenin (D) fıkrası ile; “Kadın memura, çocuğunu emzirmesi için doğum sonrası analık izni süresinin bitim tarihinden itibaren ilk altı ayda günde üç saat, ikinci altı ayda günde bir buçuk saat süt izni verilir. Süt izninin hangi saatler arasında ve günde kaç kez kullanılacağı hususunda, kadın memurun tercihi esastır.”</a:t>
            </a:r>
          </a:p>
        </p:txBody>
      </p:sp>
    </p:spTree>
    <p:extLst>
      <p:ext uri="{BB962C8B-B14F-4D97-AF65-F5344CB8AC3E}">
        <p14:creationId xmlns:p14="http://schemas.microsoft.com/office/powerpoint/2010/main" val="2706146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16568" y="4491790"/>
            <a:ext cx="8733122" cy="192067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i="1" dirty="0">
                <a:solidFill>
                  <a:schemeClr val="tx1"/>
                </a:solidFill>
              </a:rPr>
              <a:t>4857 Sayılı İş Kanununun Analık halinde çalışma ve süt izni başlıklı 74. Maddesinde;</a:t>
            </a:r>
            <a:r>
              <a:rPr lang="tr-TR" sz="2000" dirty="0">
                <a:solidFill>
                  <a:schemeClr val="tx1"/>
                </a:solidFill>
              </a:rPr>
              <a:t> Kadın işçilerin doğumdan önce sekiz ve doğumdan sonra sekiz hafta olmak üzere toplam on altı haftalık süre için çalıştırılmamaları esastır.</a:t>
            </a:r>
            <a:endParaRPr lang="tr-TR" sz="2000" i="1" dirty="0">
              <a:solidFill>
                <a:schemeClr val="tx1"/>
              </a:solidFill>
            </a:endParaRPr>
          </a:p>
        </p:txBody>
      </p:sp>
      <p:sp>
        <p:nvSpPr>
          <p:cNvPr id="4" name="Yuvarlatılmış Dikdörtgen 3"/>
          <p:cNvSpPr/>
          <p:nvPr/>
        </p:nvSpPr>
        <p:spPr>
          <a:xfrm>
            <a:off x="216568" y="1010653"/>
            <a:ext cx="8733122" cy="319237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2000" i="1" dirty="0" smtClean="0">
              <a:solidFill>
                <a:schemeClr val="tx1"/>
              </a:solidFill>
            </a:endParaRPr>
          </a:p>
          <a:p>
            <a:pPr algn="just"/>
            <a:r>
              <a:rPr lang="tr-TR" sz="2000" i="1" dirty="0" smtClean="0">
                <a:solidFill>
                  <a:schemeClr val="tx1"/>
                </a:solidFill>
              </a:rPr>
              <a:t>5510 </a:t>
            </a:r>
            <a:r>
              <a:rPr lang="tr-TR" sz="2000" i="1" dirty="0">
                <a:solidFill>
                  <a:schemeClr val="tx1"/>
                </a:solidFill>
              </a:rPr>
              <a:t>sayılı Sosyal Sigortalar ve Genel Sağlık Sigortası Kanununun Geçici İş </a:t>
            </a:r>
            <a:r>
              <a:rPr lang="tr-TR" sz="2000" dirty="0">
                <a:solidFill>
                  <a:schemeClr val="tx1"/>
                </a:solidFill>
              </a:rPr>
              <a:t>Göremezlik Ödeneği başlıklı 18. Maddesi c bendinde; Sigortalı kadının analığı halinde, doğumdan önceki bir yıl içinde en az doksan gün kısa vadeli sigorta primi bildirilmiş olması şartıyla, doğumdan önceki ve sonraki sekizer haftalık sürede, çoğul gebelik halinde ise doğumdan önceki sekiz haftalık süreye iki haftalık süre ilave edilerek çalışmadığı her gün için geçici iş göremezlik ödeneği ödenir. </a:t>
            </a:r>
          </a:p>
        </p:txBody>
      </p:sp>
      <p:sp>
        <p:nvSpPr>
          <p:cNvPr id="6" name="Slayt Numarası Yer Tutucusu 5"/>
          <p:cNvSpPr>
            <a:spLocks noGrp="1"/>
          </p:cNvSpPr>
          <p:nvPr>
            <p:ph type="sldNum" sz="quarter" idx="12"/>
          </p:nvPr>
        </p:nvSpPr>
        <p:spPr/>
        <p:txBody>
          <a:bodyPr/>
          <a:lstStyle/>
          <a:p>
            <a:pPr>
              <a:defRPr/>
            </a:pPr>
            <a:fld id="{7D89CEB6-6D16-423F-9240-9DC4C10AA9A0}" type="slidenum">
              <a:rPr lang="tr-TR" altLang="tr-TR" smtClean="0"/>
              <a:pPr>
                <a:defRPr/>
              </a:pPr>
              <a:t>35</a:t>
            </a:fld>
            <a:endParaRPr lang="tr-TR" alt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324" y="402483"/>
            <a:ext cx="1459607" cy="1216339"/>
          </a:xfrm>
          <a:prstGeom prst="rect">
            <a:avLst/>
          </a:prstGeom>
        </p:spPr>
      </p:pic>
    </p:spTree>
    <p:extLst>
      <p:ext uri="{BB962C8B-B14F-4D97-AF65-F5344CB8AC3E}">
        <p14:creationId xmlns:p14="http://schemas.microsoft.com/office/powerpoint/2010/main" val="1378222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ctrTitle"/>
          </p:nvPr>
        </p:nvSpPr>
        <p:spPr>
          <a:xfrm>
            <a:off x="611560" y="836712"/>
            <a:ext cx="7772400" cy="1470025"/>
          </a:xfrm>
        </p:spPr>
        <p:txBody>
          <a:bodyPr>
            <a:normAutofit fontScale="90000"/>
          </a:bodyPr>
          <a:lstStyle/>
          <a:p>
            <a:r>
              <a:rPr lang="tr-TR" b="1" dirty="0">
                <a:solidFill>
                  <a:srgbClr val="FF0000"/>
                </a:solidFill>
                <a:latin typeface="Times New Roman" pitchFamily="18" charset="0"/>
                <a:cs typeface="Times New Roman" pitchFamily="18" charset="0"/>
              </a:rPr>
              <a:t>4. Emzirmeyi 2 Yıl ve Daha Uzun Süre Sürdürmeye Devam Etmek</a:t>
            </a:r>
            <a:endParaRPr lang="tr-TR" dirty="0">
              <a:solidFill>
                <a:srgbClr val="FF0000"/>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DA6F624D-FA25-4157-B586-2E5CAA3E2ECE}" type="slidenum">
              <a:rPr lang="tr-TR" altLang="tr-TR" smtClean="0"/>
              <a:pPr>
                <a:defRPr/>
              </a:pPr>
              <a:t>36</a:t>
            </a:fld>
            <a:endParaRPr lang="tr-TR" alt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708920"/>
            <a:ext cx="2808312" cy="3744416"/>
          </a:xfrm>
          <a:prstGeom prst="rect">
            <a:avLst/>
          </a:prstGeom>
        </p:spPr>
      </p:pic>
    </p:spTree>
    <p:extLst>
      <p:ext uri="{BB962C8B-B14F-4D97-AF65-F5344CB8AC3E}">
        <p14:creationId xmlns:p14="http://schemas.microsoft.com/office/powerpoint/2010/main" val="2043804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196752"/>
            <a:ext cx="7776864" cy="4752528"/>
          </a:xfrm>
        </p:spPr>
        <p:txBody>
          <a:bodyPr>
            <a:normAutofit/>
          </a:bodyPr>
          <a:lstStyle/>
          <a:p>
            <a:pPr lvl="0">
              <a:spcAft>
                <a:spcPts val="1200"/>
              </a:spcAft>
            </a:pPr>
            <a:r>
              <a:rPr lang="tr-TR" sz="2400" dirty="0">
                <a:latin typeface="Times New Roman" pitchFamily="18" charset="0"/>
                <a:cs typeface="Times New Roman" pitchFamily="18" charset="0"/>
              </a:rPr>
              <a:t>Anne sütünün artık önemli olmadığı belirli bir yaş yoktur</a:t>
            </a:r>
          </a:p>
          <a:p>
            <a:pPr lvl="0">
              <a:spcAft>
                <a:spcPts val="1200"/>
              </a:spcAft>
            </a:pPr>
            <a:r>
              <a:rPr lang="tr-TR" sz="2400" dirty="0">
                <a:latin typeface="Times New Roman" pitchFamily="18" charset="0"/>
                <a:cs typeface="Times New Roman" pitchFamily="18" charset="0"/>
              </a:rPr>
              <a:t>Anne sütü, anneye yakınlık, hastalıklardan koruma ve iyi beslenmeyi sürdürmeyi sağlar</a:t>
            </a:r>
          </a:p>
          <a:p>
            <a:pPr lvl="0">
              <a:spcAft>
                <a:spcPts val="1200"/>
              </a:spcAft>
            </a:pPr>
            <a:r>
              <a:rPr lang="tr-TR" sz="2400" dirty="0">
                <a:latin typeface="Times New Roman" pitchFamily="18" charset="0"/>
                <a:cs typeface="Times New Roman" pitchFamily="18" charset="0"/>
              </a:rPr>
              <a:t>Emzirmek, acı çeken ya da hasta olan bir bebek/çocuk için rahatlatıcı olabilir.</a:t>
            </a:r>
          </a:p>
          <a:p>
            <a:pPr lvl="0">
              <a:spcAft>
                <a:spcPts val="1200"/>
              </a:spcAft>
            </a:pPr>
            <a:r>
              <a:rPr lang="tr-TR" sz="2400" dirty="0">
                <a:latin typeface="Times New Roman" pitchFamily="18" charset="0"/>
                <a:cs typeface="Times New Roman" pitchFamily="18" charset="0"/>
              </a:rPr>
              <a:t>Çocukları büyüyen anneler, çevreden gelen baskılarla mücadele edip üstesinden gelmek ve emzirmeye devam etmek için özel desteğe ihtiyaç duyabilirler</a:t>
            </a:r>
          </a:p>
          <a:p>
            <a:pPr lvl="0">
              <a:spcAft>
                <a:spcPts val="1200"/>
              </a:spcAft>
            </a:pPr>
            <a:r>
              <a:rPr lang="tr-TR" sz="2400" dirty="0">
                <a:latin typeface="Times New Roman" pitchFamily="18" charset="0"/>
                <a:cs typeface="Times New Roman" pitchFamily="18" charset="0"/>
              </a:rPr>
              <a:t>Bir görüşme bu durumda neyin etkili olabileceğini belirleyebilmesinde anneye yardımcı olabilir.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37</a:t>
            </a:fld>
            <a:endParaRPr lang="tr-TR" altLang="tr-TR"/>
          </a:p>
        </p:txBody>
      </p:sp>
    </p:spTree>
    <p:extLst>
      <p:ext uri="{BB962C8B-B14F-4D97-AF65-F5344CB8AC3E}">
        <p14:creationId xmlns:p14="http://schemas.microsoft.com/office/powerpoint/2010/main" val="1043293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340768"/>
            <a:ext cx="7704856" cy="4602651"/>
          </a:xfrm>
        </p:spPr>
        <p:txBody>
          <a:bodyPr>
            <a:normAutofit/>
          </a:bodyPr>
          <a:lstStyle/>
          <a:p>
            <a:pPr algn="just"/>
            <a:r>
              <a:rPr lang="tr-TR" sz="2400" dirty="0">
                <a:latin typeface="Times New Roman" pitchFamily="18" charset="0"/>
                <a:cs typeface="Times New Roman" pitchFamily="18" charset="0"/>
              </a:rPr>
              <a:t>Altı aydan sonra,  bebek yeterli miktarda anne sütü almaya devam ederken, diğer gıdalara da ihtiyaç duyar (Tamamlayıcı beslenme)</a:t>
            </a:r>
          </a:p>
          <a:p>
            <a:pPr algn="just"/>
            <a:r>
              <a:rPr lang="tr-TR" sz="2400" dirty="0">
                <a:latin typeface="Times New Roman" pitchFamily="18" charset="0"/>
                <a:cs typeface="Times New Roman" pitchFamily="18" charset="0"/>
              </a:rPr>
              <a:t>Bir yaşına kadar anne sütü bebeğin beslenmesinin ana bölümünü oluşturur</a:t>
            </a:r>
          </a:p>
          <a:p>
            <a:pPr algn="just"/>
            <a:r>
              <a:rPr lang="tr-TR" sz="2400" dirty="0">
                <a:latin typeface="Times New Roman" pitchFamily="18" charset="0"/>
                <a:cs typeface="Times New Roman" pitchFamily="18" charset="0"/>
              </a:rPr>
              <a:t>Süt arzını korumak için, anneye tamamlayıcı gıdalardan önce emzirmesi önerilmelidir</a:t>
            </a:r>
          </a:p>
          <a:p>
            <a:pPr algn="just"/>
            <a:r>
              <a:rPr lang="tr-TR" sz="2400" dirty="0">
                <a:latin typeface="Times New Roman" pitchFamily="18" charset="0"/>
                <a:cs typeface="Times New Roman" pitchFamily="18" charset="0"/>
              </a:rPr>
              <a:t>Bir çocuk, gelişiminin doğal bir parçası olarak hazır olduğunda emzirmeyi bırakır. </a:t>
            </a:r>
          </a:p>
          <a:p>
            <a:pPr algn="just"/>
            <a:r>
              <a:rPr lang="tr-TR" sz="2400" dirty="0">
                <a:latin typeface="Times New Roman" pitchFamily="18" charset="0"/>
                <a:cs typeface="Times New Roman" pitchFamily="18" charset="0"/>
              </a:rPr>
              <a:t>Çocuğun kademeli olarak emzirme sayısını azaltmasına izin verilmeli</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38</a:t>
            </a:fld>
            <a:endParaRPr lang="tr-TR" altLang="tr-TR"/>
          </a:p>
        </p:txBody>
      </p:sp>
    </p:spTree>
    <p:extLst>
      <p:ext uri="{BB962C8B-B14F-4D97-AF65-F5344CB8AC3E}">
        <p14:creationId xmlns:p14="http://schemas.microsoft.com/office/powerpoint/2010/main" val="2763514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53453"/>
            <a:ext cx="8229600" cy="1419726"/>
          </a:xfrm>
        </p:spPr>
        <p:txBody>
          <a:bodyPr/>
          <a:lstStyle/>
          <a:p>
            <a:r>
              <a:rPr lang="tr-TR" sz="4000" dirty="0">
                <a:latin typeface="Times New Roman" pitchFamily="18" charset="0"/>
                <a:cs typeface="Times New Roman" pitchFamily="18" charset="0"/>
              </a:rPr>
              <a:t>Anne ve Çocuk İçin Diğer Ulusal Sağlık Programları </a:t>
            </a:r>
          </a:p>
        </p:txBody>
      </p:sp>
      <p:sp>
        <p:nvSpPr>
          <p:cNvPr id="3" name="İçerik Yer Tutucusu 2"/>
          <p:cNvSpPr>
            <a:spLocks noGrp="1"/>
          </p:cNvSpPr>
          <p:nvPr>
            <p:ph idx="1"/>
          </p:nvPr>
        </p:nvSpPr>
        <p:spPr>
          <a:xfrm>
            <a:off x="457200" y="2382253"/>
            <a:ext cx="7700963" cy="3743911"/>
          </a:xfrm>
        </p:spPr>
        <p:txBody>
          <a:bodyPr/>
          <a:lstStyle/>
          <a:p>
            <a:r>
              <a:rPr lang="tr-TR" dirty="0">
                <a:latin typeface="Times New Roman" pitchFamily="18" charset="0"/>
                <a:cs typeface="Times New Roman" pitchFamily="18" charset="0"/>
              </a:rPr>
              <a:t>Anne sütü için devam eden destek, diğer ulusal sağlık ve beslenme programlarıyla gerçekleşebilir</a:t>
            </a: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Güvenli annelik, Aşı programları ve Aile planlaması programları gibi…</a:t>
            </a:r>
          </a:p>
          <a:p>
            <a:pPr>
              <a:buNone/>
            </a:pPr>
            <a:endParaRPr lang="tr-TR" dirty="0"/>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39</a:t>
            </a:fld>
            <a:endParaRPr lang="tr-TR" altLang="tr-TR"/>
          </a:p>
        </p:txBody>
      </p:sp>
    </p:spTree>
    <p:extLst>
      <p:ext uri="{BB962C8B-B14F-4D97-AF65-F5344CB8AC3E}">
        <p14:creationId xmlns:p14="http://schemas.microsoft.com/office/powerpoint/2010/main" val="63463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24"/>
            <a:ext cx="8229600" cy="1016560"/>
          </a:xfrm>
        </p:spPr>
        <p:txBody>
          <a:bodyPr>
            <a:normAutofit/>
          </a:bodyPr>
          <a:lstStyle/>
          <a:p>
            <a:r>
              <a:rPr lang="tr-TR" dirty="0">
                <a:latin typeface="Times New Roman" pitchFamily="18" charset="0"/>
                <a:cs typeface="Times New Roman" pitchFamily="18" charset="0"/>
              </a:rPr>
              <a:t>Annenin Taburculuk İçin  Hazırlanması</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01079"/>
            <a:ext cx="8003232" cy="3226015"/>
          </a:xfrm>
        </p:spPr>
        <p:txBody>
          <a:bodyPr>
            <a:noAutofit/>
          </a:bodyPr>
          <a:lstStyle/>
          <a:p>
            <a:pPr marL="114300" indent="0">
              <a:lnSpc>
                <a:spcPct val="130000"/>
              </a:lnSpc>
              <a:spcBef>
                <a:spcPts val="0"/>
              </a:spcBef>
              <a:buNone/>
            </a:pPr>
            <a:r>
              <a:rPr lang="tr-TR" sz="2800" dirty="0" smtClean="0">
                <a:latin typeface="Times New Roman" pitchFamily="18" charset="0"/>
                <a:cs typeface="Times New Roman" pitchFamily="18" charset="0"/>
              </a:rPr>
              <a:t>     Başarılı </a:t>
            </a:r>
            <a:r>
              <a:rPr lang="tr-TR" sz="2800" dirty="0">
                <a:latin typeface="Times New Roman" pitchFamily="18" charset="0"/>
                <a:cs typeface="Times New Roman" pitchFamily="18" charset="0"/>
              </a:rPr>
              <a:t>Emzirme İlkelerinin </a:t>
            </a:r>
            <a:r>
              <a:rPr lang="tr-TR" sz="2800" b="1" dirty="0">
                <a:latin typeface="Times New Roman" pitchFamily="18" charset="0"/>
                <a:cs typeface="Times New Roman" pitchFamily="18" charset="0"/>
              </a:rPr>
              <a:t>10. </a:t>
            </a:r>
            <a:r>
              <a:rPr lang="tr-TR" sz="2800" b="1" dirty="0" smtClean="0">
                <a:latin typeface="Times New Roman" pitchFamily="18" charset="0"/>
                <a:cs typeface="Times New Roman" pitchFamily="18" charset="0"/>
              </a:rPr>
              <a:t>Adımı</a:t>
            </a:r>
            <a:r>
              <a:rPr lang="tr-TR" sz="2800" b="1" dirty="0">
                <a:latin typeface="Times New Roman" pitchFamily="18" charset="0"/>
                <a:cs typeface="Times New Roman" pitchFamily="18" charset="0"/>
              </a:rPr>
              <a:t>:</a:t>
            </a:r>
            <a:r>
              <a:rPr lang="tr-TR" sz="2800" dirty="0">
                <a:latin typeface="Times New Roman" pitchFamily="18" charset="0"/>
                <a:cs typeface="Times New Roman" pitchFamily="18" charset="0"/>
              </a:rPr>
              <a:t> </a:t>
            </a:r>
            <a:endParaRPr lang="tr-TR" altLang="tr-TR" sz="2800" dirty="0">
              <a:latin typeface="Times New Roman" pitchFamily="18" charset="0"/>
              <a:cs typeface="Times New Roman" pitchFamily="18" charset="0"/>
            </a:endParaRPr>
          </a:p>
          <a:p>
            <a:pPr marL="0" indent="0" algn="just" eaLnBrk="1" hangingPunct="1">
              <a:spcBef>
                <a:spcPts val="0"/>
              </a:spcBef>
              <a:buNone/>
            </a:pPr>
            <a:r>
              <a:rPr lang="tr-TR" altLang="tr-TR" sz="2800" dirty="0">
                <a:latin typeface="Times New Roman" pitchFamily="18" charset="0"/>
                <a:cs typeface="Times New Roman" pitchFamily="18" charset="0"/>
              </a:rPr>
              <a:t>     </a:t>
            </a:r>
            <a:r>
              <a:rPr lang="tr-TR" sz="2800" dirty="0">
                <a:latin typeface="Times New Roman" pitchFamily="18" charset="0"/>
                <a:cs typeface="Times New Roman" pitchFamily="18" charset="0"/>
              </a:rPr>
              <a:t>“Klinikten ya da hastaneden taburcu olmuş annelere, emzirme destek gruplarından ve yardım alabilecekleri kurumlardan bahsedin ve onları teşvik edin” der. </a:t>
            </a:r>
            <a:endParaRPr lang="tr-TR" altLang="tr-TR" sz="2800" dirty="0">
              <a:latin typeface="Times New Roman" pitchFamily="18" charset="0"/>
              <a:cs typeface="Times New Roman" pitchFamily="18" charset="0"/>
            </a:endParaRPr>
          </a:p>
          <a:p>
            <a:pPr marL="0" indent="0">
              <a:lnSpc>
                <a:spcPct val="130000"/>
              </a:lnSpc>
              <a:spcBef>
                <a:spcPts val="0"/>
              </a:spcBef>
              <a:buNone/>
            </a:pPr>
            <a:r>
              <a:rPr lang="en-US" sz="2800" dirty="0"/>
              <a:t> </a:t>
            </a:r>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4</a:t>
            </a:fld>
            <a:endParaRPr lang="en-US" sz="1600" dirty="0">
              <a:solidFill>
                <a:schemeClr val="accent3">
                  <a:shade val="75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293096"/>
            <a:ext cx="1931987"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55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616" y="548680"/>
            <a:ext cx="6800850" cy="1143000"/>
          </a:xfrm>
        </p:spPr>
        <p:txBody>
          <a:bodyPr/>
          <a:lstStyle/>
          <a:p>
            <a:r>
              <a:rPr lang="tr-TR" dirty="0"/>
              <a:t>ÖZET</a:t>
            </a:r>
          </a:p>
        </p:txBody>
      </p:sp>
      <p:sp>
        <p:nvSpPr>
          <p:cNvPr id="3" name="İçerik Yer Tutucusu 2"/>
          <p:cNvSpPr>
            <a:spLocks noGrp="1"/>
          </p:cNvSpPr>
          <p:nvPr>
            <p:ph idx="1"/>
          </p:nvPr>
        </p:nvSpPr>
        <p:spPr>
          <a:xfrm>
            <a:off x="1043608" y="1484784"/>
            <a:ext cx="7186562" cy="3581400"/>
          </a:xfrm>
        </p:spPr>
        <p:txBody>
          <a:bodyPr>
            <a:normAutofit/>
          </a:bodyPr>
          <a:lstStyle/>
          <a:p>
            <a:pPr marL="514350" indent="-514350">
              <a:spcAft>
                <a:spcPts val="1200"/>
              </a:spcAft>
              <a:buFont typeface="+mj-lt"/>
              <a:buAutoNum type="arabicPeriod"/>
            </a:pPr>
            <a:r>
              <a:rPr lang="tr-TR" dirty="0"/>
              <a:t>Annenin Taburculuk İçin Hazırlanması</a:t>
            </a:r>
          </a:p>
          <a:p>
            <a:pPr marL="514350" indent="-514350">
              <a:spcAft>
                <a:spcPts val="1200"/>
              </a:spcAft>
              <a:buFont typeface="+mj-lt"/>
              <a:buAutoNum type="arabicPeriod"/>
            </a:pPr>
            <a:r>
              <a:rPr lang="tr-TR" dirty="0"/>
              <a:t>Taburcu Olduktan Sonra Takip ve Destek</a:t>
            </a:r>
          </a:p>
          <a:p>
            <a:pPr marL="514350" indent="-514350">
              <a:spcAft>
                <a:spcPts val="1200"/>
              </a:spcAft>
              <a:buFont typeface="+mj-lt"/>
              <a:buAutoNum type="arabicPeriod"/>
            </a:pPr>
            <a:r>
              <a:rPr lang="tr-TR" dirty="0"/>
              <a:t>Çalışan Kadınlar İçin Emzirmeyi Koruma</a:t>
            </a:r>
          </a:p>
          <a:p>
            <a:pPr marL="514350" indent="-514350">
              <a:spcAft>
                <a:spcPts val="1200"/>
              </a:spcAft>
              <a:buFont typeface="+mj-lt"/>
              <a:buAutoNum type="arabicPeriod"/>
            </a:pPr>
            <a:r>
              <a:rPr lang="tr-TR" dirty="0"/>
              <a:t>Çalışan Kadınlar İçin Emzirmeyi Koruma</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40</a:t>
            </a:fld>
            <a:endParaRPr lang="tr-TR" alt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365104"/>
            <a:ext cx="2448272" cy="224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167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2900" y="5581650"/>
            <a:ext cx="7052310" cy="1143000"/>
          </a:xfrm>
        </p:spPr>
        <p:txBody>
          <a:bodyPr>
            <a:normAutofit fontScale="92500"/>
          </a:bodyPr>
          <a:lstStyle/>
          <a:p>
            <a:pPr eaLnBrk="1" hangingPunct="1">
              <a:buFontTx/>
              <a:buNone/>
            </a:pPr>
            <a:r>
              <a:rPr lang="tr-TR" altLang="tr-TR" sz="2800" dirty="0"/>
              <a:t> 	</a:t>
            </a:r>
            <a:r>
              <a:rPr lang="tr-TR" altLang="tr-TR" sz="2800" dirty="0" err="1"/>
              <a:t>Postnatal</a:t>
            </a:r>
            <a:r>
              <a:rPr lang="tr-TR" altLang="tr-TR" sz="2800" dirty="0"/>
              <a:t> dönemde emzirmenin başarılı biçimde başlatılıp sürdürülebilmesinde ana faktörlerdir...</a:t>
            </a:r>
          </a:p>
          <a:p>
            <a:endParaRPr lang="tr-TR" dirty="0"/>
          </a:p>
        </p:txBody>
      </p:sp>
      <p:graphicFrame>
        <p:nvGraphicFramePr>
          <p:cNvPr id="5" name="Diyagram 4"/>
          <p:cNvGraphicFramePr/>
          <p:nvPr>
            <p:extLst>
              <p:ext uri="{D42A27DB-BD31-4B8C-83A1-F6EECF244321}">
                <p14:modId xmlns:p14="http://schemas.microsoft.com/office/powerpoint/2010/main" val="691113490"/>
              </p:ext>
            </p:extLst>
          </p:nvPr>
        </p:nvGraphicFramePr>
        <p:xfrm>
          <a:off x="160317" y="237506"/>
          <a:ext cx="7234893" cy="534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Slayt Numarası Yer Tutucusu"/>
          <p:cNvSpPr>
            <a:spLocks noGrp="1"/>
          </p:cNvSpPr>
          <p:nvPr>
            <p:ph type="sldNum" sz="quarter" idx="12"/>
          </p:nvPr>
        </p:nvSpPr>
        <p:spPr/>
        <p:txBody>
          <a:bodyPr/>
          <a:lstStyle/>
          <a:p>
            <a:pPr>
              <a:defRPr/>
            </a:pPr>
            <a:fld id="{7D89CEB6-6D16-423F-9240-9DC4C10AA9A0}" type="slidenum">
              <a:rPr lang="tr-TR" altLang="tr-TR" smtClean="0"/>
              <a:pPr>
                <a:defRPr/>
              </a:pPr>
              <a:t>41</a:t>
            </a:fld>
            <a:endParaRPr lang="tr-TR" altLang="tr-TR"/>
          </a:p>
        </p:txBody>
      </p:sp>
    </p:spTree>
    <p:extLst>
      <p:ext uri="{BB962C8B-B14F-4D97-AF65-F5344CB8AC3E}">
        <p14:creationId xmlns:p14="http://schemas.microsoft.com/office/powerpoint/2010/main" val="368801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48163" y="894201"/>
            <a:ext cx="4815575" cy="5447645"/>
          </a:xfrm>
          <a:prstGeom prst="rect">
            <a:avLst/>
          </a:prstGeom>
        </p:spPr>
        <p:txBody>
          <a:bodyPr wrap="square">
            <a:spAutoFit/>
          </a:bodyPr>
          <a:lstStyle/>
          <a:p>
            <a:pPr algn="ctr">
              <a:defRPr/>
            </a:pPr>
            <a:r>
              <a:rPr lang="tr-TR" sz="2800" dirty="0">
                <a:solidFill>
                  <a:schemeClr val="accent2">
                    <a:lumMod val="50000"/>
                  </a:schemeClr>
                </a:solidFill>
              </a:rPr>
              <a:t>   </a:t>
            </a:r>
          </a:p>
          <a:p>
            <a:pPr algn="ctr">
              <a:defRPr/>
            </a:pPr>
            <a:r>
              <a:rPr lang="tr-TR" sz="3200" dirty="0">
                <a:solidFill>
                  <a:schemeClr val="accent2">
                    <a:lumMod val="50000"/>
                  </a:schemeClr>
                </a:solidFill>
                <a:latin typeface="Times New Roman" pitchFamily="18" charset="0"/>
                <a:cs typeface="Times New Roman" pitchFamily="18" charset="0"/>
              </a:rPr>
              <a:t>  </a:t>
            </a:r>
            <a:r>
              <a:rPr lang="tr-TR" sz="3200" dirty="0">
                <a:latin typeface="Times New Roman" pitchFamily="18" charset="0"/>
                <a:cs typeface="Times New Roman" pitchFamily="18" charset="0"/>
              </a:rPr>
              <a:t>Misyonumuz gelecekte tüm bebeklerin ilk 6 ay sadece anne sütü, devamında ise tamamlayıcı besinlerle beraber  2 yıl ve üzerinde süre ile anne sütü almaya devam etmesidir.</a:t>
            </a:r>
          </a:p>
          <a:p>
            <a:pPr algn="ctr">
              <a:defRPr/>
            </a:pPr>
            <a:endParaRPr lang="tr-TR" sz="2800" dirty="0"/>
          </a:p>
          <a:p>
            <a:pPr algn="ctr">
              <a:defRPr/>
            </a:pPr>
            <a:r>
              <a:rPr lang="tr-TR" sz="2800" dirty="0"/>
              <a:t>                                                                                                    </a:t>
            </a:r>
            <a:r>
              <a:rPr lang="tr-TR" sz="2800" dirty="0" smtClean="0">
                <a:solidFill>
                  <a:schemeClr val="accent2">
                    <a:lumMod val="50000"/>
                  </a:schemeClr>
                </a:solidFill>
              </a:rPr>
              <a:t>                                                                                                   </a:t>
            </a:r>
            <a:r>
              <a:rPr lang="tr-TR" sz="4000" dirty="0" smtClean="0">
                <a:solidFill>
                  <a:schemeClr val="accent2">
                    <a:lumMod val="75000"/>
                  </a:schemeClr>
                </a:solidFill>
                <a:latin typeface="Times New Roman" pitchFamily="18" charset="0"/>
                <a:cs typeface="Times New Roman" pitchFamily="18" charset="0"/>
              </a:rPr>
              <a:t>TEŞEKKÜRLER</a:t>
            </a:r>
            <a:endParaRPr lang="tr-TR" sz="4000" dirty="0">
              <a:solidFill>
                <a:schemeClr val="accent2">
                  <a:lumMod val="75000"/>
                </a:schemeClr>
              </a:solidFill>
              <a:latin typeface="Times New Roman" pitchFamily="18" charset="0"/>
              <a:cs typeface="Times New Roman" pitchFamily="18" charset="0"/>
            </a:endParaRPr>
          </a:p>
        </p:txBody>
      </p:sp>
      <p:sp>
        <p:nvSpPr>
          <p:cNvPr id="6" name="5 Slayt Numarası Yer Tutucusu"/>
          <p:cNvSpPr>
            <a:spLocks noGrp="1"/>
          </p:cNvSpPr>
          <p:nvPr>
            <p:ph type="sldNum" sz="quarter" idx="12"/>
          </p:nvPr>
        </p:nvSpPr>
        <p:spPr/>
        <p:txBody>
          <a:bodyPr/>
          <a:lstStyle/>
          <a:p>
            <a:pPr>
              <a:defRPr/>
            </a:pPr>
            <a:fld id="{7D89CEB6-6D16-423F-9240-9DC4C10AA9A0}" type="slidenum">
              <a:rPr lang="tr-TR" altLang="tr-TR" smtClean="0"/>
              <a:pPr>
                <a:defRPr/>
              </a:pPr>
              <a:t>42</a:t>
            </a:fld>
            <a:endParaRPr lang="tr-TR" altLang="tr-TR"/>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1412776"/>
            <a:ext cx="2983061" cy="3705275"/>
          </a:xfrm>
        </p:spPr>
      </p:pic>
    </p:spTree>
    <p:extLst>
      <p:ext uri="{BB962C8B-B14F-4D97-AF65-F5344CB8AC3E}">
        <p14:creationId xmlns:p14="http://schemas.microsoft.com/office/powerpoint/2010/main" val="399283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17311" y="1443790"/>
            <a:ext cx="8369489" cy="5107135"/>
          </a:xfrm>
        </p:spPr>
        <p:txBody>
          <a:bodyPr>
            <a:normAutofit fontScale="92500" lnSpcReduction="10000"/>
          </a:bodyPr>
          <a:lstStyle/>
          <a:p>
            <a:pPr>
              <a:spcBef>
                <a:spcPts val="1200"/>
              </a:spcBef>
              <a:spcAft>
                <a:spcPts val="1200"/>
              </a:spcAft>
            </a:pPr>
            <a:r>
              <a:rPr lang="tr-TR" sz="3000" dirty="0">
                <a:latin typeface="Times New Roman" pitchFamily="18" charset="0"/>
                <a:cs typeface="Times New Roman" pitchFamily="18" charset="0"/>
              </a:rPr>
              <a:t>Kurumlar, emzirmek ve bebeğin beslenmesi için pek çok uygulama yapabilir. </a:t>
            </a:r>
          </a:p>
          <a:p>
            <a:pPr>
              <a:spcBef>
                <a:spcPts val="1200"/>
              </a:spcBef>
              <a:spcAft>
                <a:spcPts val="1200"/>
              </a:spcAft>
            </a:pPr>
            <a:r>
              <a:rPr lang="tr-TR" sz="3000" dirty="0">
                <a:latin typeface="Times New Roman" pitchFamily="18" charset="0"/>
                <a:cs typeface="Times New Roman" pitchFamily="18" charset="0"/>
              </a:rPr>
              <a:t>Ancak taburcu olduktan sonra da destek ihtiyacı devam etmektedir. </a:t>
            </a:r>
          </a:p>
          <a:p>
            <a:pPr>
              <a:spcBef>
                <a:spcPts val="1200"/>
              </a:spcBef>
              <a:spcAft>
                <a:spcPts val="1200"/>
              </a:spcAft>
            </a:pPr>
            <a:r>
              <a:rPr lang="tr-TR" sz="3000" dirty="0">
                <a:latin typeface="Times New Roman" pitchFamily="18" charset="0"/>
                <a:cs typeface="Times New Roman" pitchFamily="18" charset="0"/>
              </a:rPr>
              <a:t>Bazı toplumlarda anneler, arkadaşları ve aileleri tarafından iyi desteklenmektedir. </a:t>
            </a:r>
          </a:p>
          <a:p>
            <a:pPr>
              <a:spcBef>
                <a:spcPts val="1200"/>
              </a:spcBef>
              <a:spcAft>
                <a:spcPts val="1200"/>
              </a:spcAft>
            </a:pPr>
            <a:r>
              <a:rPr lang="tr-TR" sz="3000" dirty="0">
                <a:latin typeface="Times New Roman" pitchFamily="18" charset="0"/>
                <a:cs typeface="Times New Roman" pitchFamily="18" charset="0"/>
              </a:rPr>
              <a:t>Bunun mümkün olmadığı durumlarda sağlık kuruluşunun alternatif bir takip düzenlemesi gerekir. </a:t>
            </a:r>
          </a:p>
          <a:p>
            <a:pPr>
              <a:spcBef>
                <a:spcPts val="1200"/>
              </a:spcBef>
              <a:spcAft>
                <a:spcPts val="1200"/>
              </a:spcAft>
            </a:pPr>
            <a:r>
              <a:rPr lang="tr-TR" sz="3000" dirty="0">
                <a:latin typeface="Times New Roman" pitchFamily="18" charset="0"/>
                <a:cs typeface="Times New Roman" pitchFamily="18" charset="0"/>
              </a:rPr>
              <a:t>Taburcu edilmeden önce bu annelerle görüşülmelidir.</a:t>
            </a:r>
          </a:p>
        </p:txBody>
      </p:sp>
      <p:sp>
        <p:nvSpPr>
          <p:cNvPr id="4" name="Title 1"/>
          <p:cNvSpPr>
            <a:spLocks noGrp="1"/>
          </p:cNvSpPr>
          <p:nvPr>
            <p:ph type="title"/>
          </p:nvPr>
        </p:nvSpPr>
        <p:spPr>
          <a:xfrm>
            <a:off x="457200" y="424070"/>
            <a:ext cx="8229600" cy="993568"/>
          </a:xfrm>
        </p:spPr>
        <p:txBody>
          <a:bodyPr>
            <a:normAutofit/>
          </a:bodyPr>
          <a:lstStyle/>
          <a:p>
            <a:r>
              <a:rPr lang="tr-TR" dirty="0">
                <a:latin typeface="Times New Roman" pitchFamily="18" charset="0"/>
                <a:cs typeface="Times New Roman" pitchFamily="18" charset="0"/>
              </a:rPr>
              <a:t>Annenin Taburculuk İçin Hazırlanması</a:t>
            </a:r>
            <a:endParaRPr lang="en-US" dirty="0">
              <a:latin typeface="Times New Roman" pitchFamily="18" charset="0"/>
              <a:cs typeface="Times New Roman" pitchFamily="18" charset="0"/>
            </a:endParaRPr>
          </a:p>
        </p:txBody>
      </p:sp>
      <p:sp>
        <p:nvSpPr>
          <p:cNvPr id="5" name="4 Slayt Numarası Yer Tutucusu"/>
          <p:cNvSpPr>
            <a:spLocks noGrp="1"/>
          </p:cNvSpPr>
          <p:nvPr>
            <p:ph type="sldNum" sz="quarter" idx="12"/>
          </p:nvPr>
        </p:nvSpPr>
        <p:spPr/>
        <p:txBody>
          <a:bodyPr/>
          <a:lstStyle/>
          <a:p>
            <a:pPr>
              <a:defRPr/>
            </a:pPr>
            <a:fld id="{7D89CEB6-6D16-423F-9240-9DC4C10AA9A0}" type="slidenum">
              <a:rPr lang="tr-TR" altLang="tr-TR" smtClean="0"/>
              <a:pPr>
                <a:defRPr/>
              </a:pPr>
              <a:t>5</a:t>
            </a:fld>
            <a:endParaRPr lang="tr-TR" altLang="tr-TR"/>
          </a:p>
        </p:txBody>
      </p:sp>
    </p:spTree>
    <p:extLst>
      <p:ext uri="{BB962C8B-B14F-4D97-AF65-F5344CB8AC3E}">
        <p14:creationId xmlns:p14="http://schemas.microsoft.com/office/powerpoint/2010/main" val="302779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547738"/>
            <a:ext cx="7482385" cy="1143000"/>
          </a:xfrm>
        </p:spPr>
        <p:txBody>
          <a:bodyPr>
            <a:normAutofit/>
          </a:bodyPr>
          <a:lstStyle/>
          <a:p>
            <a:r>
              <a:rPr lang="tr-TR" b="1" dirty="0"/>
              <a:t>Soru?</a:t>
            </a:r>
            <a:endParaRPr lang="en-US" b="1" dirty="0"/>
          </a:p>
        </p:txBody>
      </p:sp>
      <p:sp>
        <p:nvSpPr>
          <p:cNvPr id="3" name="Content Placeholder 2"/>
          <p:cNvSpPr>
            <a:spLocks noGrp="1"/>
          </p:cNvSpPr>
          <p:nvPr>
            <p:ph idx="1"/>
          </p:nvPr>
        </p:nvSpPr>
        <p:spPr>
          <a:xfrm>
            <a:off x="931460" y="1946667"/>
            <a:ext cx="6643048" cy="987602"/>
          </a:xfrm>
        </p:spPr>
        <p:style>
          <a:lnRef idx="2">
            <a:schemeClr val="accent6"/>
          </a:lnRef>
          <a:fillRef idx="1">
            <a:schemeClr val="lt1"/>
          </a:fillRef>
          <a:effectRef idx="0">
            <a:schemeClr val="accent6"/>
          </a:effectRef>
          <a:fontRef idx="minor">
            <a:schemeClr val="dk1"/>
          </a:fontRef>
        </p:style>
        <p:txBody>
          <a:bodyPr>
            <a:noAutofit/>
          </a:bodyPr>
          <a:lstStyle/>
          <a:p>
            <a:pPr>
              <a:buNone/>
            </a:pPr>
            <a:r>
              <a:rPr lang="tr-TR" sz="2800" dirty="0"/>
              <a:t>	</a:t>
            </a:r>
            <a:r>
              <a:rPr lang="tr-TR" sz="2800" i="1" dirty="0"/>
              <a:t> Fatma ve Meryem bebekleriyle hastaneden eve dönmeye </a:t>
            </a:r>
            <a:r>
              <a:rPr lang="tr-TR" sz="2800" i="1"/>
              <a:t>hazırlanıyor.</a:t>
            </a:r>
            <a:endParaRPr lang="tr-TR" sz="2800" dirty="0"/>
          </a:p>
          <a:p>
            <a:pPr marL="0" indent="0">
              <a:spcBef>
                <a:spcPts val="0"/>
              </a:spcBef>
              <a:buNone/>
            </a:pPr>
            <a:r>
              <a:rPr lang="tr-TR" sz="2800" dirty="0"/>
              <a:t>     </a:t>
            </a:r>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6</a:t>
            </a:fld>
            <a:endParaRPr lang="en-US" sz="1600" dirty="0">
              <a:solidFill>
                <a:schemeClr val="accent3">
                  <a:shade val="75000"/>
                </a:schemeClr>
              </a:solidFill>
            </a:endParaRPr>
          </a:p>
        </p:txBody>
      </p:sp>
      <p:sp>
        <p:nvSpPr>
          <p:cNvPr id="6" name="5 Köşeleri Yuvarlanmış Dikdörtgen Belirtme Çizgisi"/>
          <p:cNvSpPr/>
          <p:nvPr/>
        </p:nvSpPr>
        <p:spPr>
          <a:xfrm>
            <a:off x="2051720" y="3212976"/>
            <a:ext cx="4608511" cy="2736304"/>
          </a:xfrm>
          <a:prstGeom prst="wedgeRoundRectCallout">
            <a:avLst>
              <a:gd name="adj1" fmla="val -1447"/>
              <a:gd name="adj2" fmla="val 6663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spcBef>
                <a:spcPts val="0"/>
              </a:spcBef>
            </a:pPr>
            <a:r>
              <a:rPr lang="en-US" sz="2800" dirty="0" err="1"/>
              <a:t>Bir</a:t>
            </a:r>
            <a:r>
              <a:rPr lang="en-US" sz="2800" dirty="0"/>
              <a:t> </a:t>
            </a:r>
            <a:r>
              <a:rPr lang="en-US" sz="2800" dirty="0" err="1"/>
              <a:t>anne</a:t>
            </a:r>
            <a:r>
              <a:rPr lang="en-US" sz="2800" dirty="0"/>
              <a:t> </a:t>
            </a:r>
            <a:r>
              <a:rPr lang="en-US" sz="2800" dirty="0" err="1"/>
              <a:t>bebeğiyle</a:t>
            </a:r>
            <a:r>
              <a:rPr lang="en-US" sz="2800" dirty="0"/>
              <a:t> </a:t>
            </a:r>
            <a:r>
              <a:rPr lang="en-US" sz="2800" dirty="0" err="1"/>
              <a:t>hastaneden</a:t>
            </a:r>
            <a:r>
              <a:rPr lang="en-US" sz="2800" dirty="0"/>
              <a:t> </a:t>
            </a:r>
            <a:r>
              <a:rPr lang="en-US" sz="2800" dirty="0" err="1"/>
              <a:t>ayrılıp</a:t>
            </a:r>
            <a:r>
              <a:rPr lang="en-US" sz="2800" dirty="0"/>
              <a:t>, eve </a:t>
            </a:r>
            <a:r>
              <a:rPr lang="en-US" sz="2800" dirty="0" err="1"/>
              <a:t>dönmeden</a:t>
            </a:r>
            <a:r>
              <a:rPr lang="en-US" sz="2800" dirty="0"/>
              <a:t> </a:t>
            </a:r>
            <a:r>
              <a:rPr lang="en-US" sz="2800" dirty="0" err="1"/>
              <a:t>önce</a:t>
            </a:r>
            <a:r>
              <a:rPr lang="en-US" sz="2800" dirty="0"/>
              <a:t> </a:t>
            </a:r>
            <a:r>
              <a:rPr lang="en-US" sz="2800" dirty="0" err="1"/>
              <a:t>neye</a:t>
            </a:r>
            <a:r>
              <a:rPr lang="en-US" sz="2800" dirty="0"/>
              <a:t> </a:t>
            </a:r>
            <a:r>
              <a:rPr lang="en-US" sz="2800" dirty="0" err="1"/>
              <a:t>ihtiyaç</a:t>
            </a:r>
            <a:r>
              <a:rPr lang="en-US" sz="2800" dirty="0"/>
              <a:t> </a:t>
            </a:r>
            <a:r>
              <a:rPr lang="en-US" sz="2800" dirty="0" err="1"/>
              <a:t>duyar</a:t>
            </a:r>
            <a:r>
              <a:rPr lang="en-US" sz="2800" dirty="0"/>
              <a:t>?</a:t>
            </a:r>
          </a:p>
        </p:txBody>
      </p:sp>
    </p:spTree>
    <p:extLst>
      <p:ext uri="{BB962C8B-B14F-4D97-AF65-F5344CB8AC3E}">
        <p14:creationId xmlns:p14="http://schemas.microsoft.com/office/powerpoint/2010/main" val="328730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930" y="1732548"/>
            <a:ext cx="7682948" cy="4893539"/>
          </a:xfrm>
        </p:spPr>
        <p:txBody>
          <a:bodyPr>
            <a:normAutofit/>
          </a:bodyPr>
          <a:lstStyle/>
          <a:p>
            <a:pPr marL="0" indent="0">
              <a:spcAft>
                <a:spcPts val="1200"/>
              </a:spcAft>
              <a:buNone/>
            </a:pPr>
            <a:r>
              <a:rPr lang="en-US" b="1" dirty="0">
                <a:solidFill>
                  <a:srgbClr val="FF0000"/>
                </a:solidFill>
                <a:latin typeface="Times New Roman" pitchFamily="18" charset="0"/>
                <a:cs typeface="Times New Roman" pitchFamily="18" charset="0"/>
              </a:rPr>
              <a:t>Bir </a:t>
            </a:r>
            <a:r>
              <a:rPr lang="en-US" b="1" dirty="0" err="1">
                <a:solidFill>
                  <a:srgbClr val="FF0000"/>
                </a:solidFill>
                <a:latin typeface="Times New Roman" pitchFamily="18" charset="0"/>
                <a:cs typeface="Times New Roman" pitchFamily="18" charset="0"/>
              </a:rPr>
              <a:t>anne</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hastaneden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ayrılmadan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önce</a:t>
            </a:r>
            <a:r>
              <a:rPr lang="en-US" b="1" dirty="0">
                <a:solidFill>
                  <a:srgbClr val="FF0000"/>
                </a:solidFill>
                <a:latin typeface="Times New Roman" pitchFamily="18" charset="0"/>
                <a:cs typeface="Times New Roman" pitchFamily="18" charset="0"/>
              </a:rPr>
              <a:t>:</a:t>
            </a:r>
            <a:endParaRPr lang="tr-TR" b="1" dirty="0">
              <a:solidFill>
                <a:srgbClr val="FF0000"/>
              </a:solidFill>
              <a:latin typeface="Times New Roman" pitchFamily="18" charset="0"/>
              <a:cs typeface="Times New Roman" pitchFamily="18" charset="0"/>
            </a:endParaRPr>
          </a:p>
          <a:p>
            <a:pPr>
              <a:spcAft>
                <a:spcPts val="1200"/>
              </a:spcAft>
            </a:pPr>
            <a:r>
              <a:rPr lang="tr-TR" sz="2800" dirty="0">
                <a:latin typeface="Times New Roman" pitchFamily="18" charset="0"/>
                <a:cs typeface="Times New Roman" pitchFamily="18" charset="0"/>
              </a:rPr>
              <a:t>Bebeğini besleyebilmelidir.</a:t>
            </a:r>
          </a:p>
          <a:p>
            <a:pPr>
              <a:spcAft>
                <a:spcPts val="1200"/>
              </a:spcAft>
            </a:pPr>
            <a:r>
              <a:rPr lang="tr-TR" sz="2800" dirty="0">
                <a:latin typeface="Times New Roman" pitchFamily="18" charset="0"/>
                <a:cs typeface="Times New Roman" pitchFamily="18" charset="0"/>
              </a:rPr>
              <a:t>Altı ay süreyle sadece anne sütü ile beslemenin, 6. aydan sonra tamamlayıcı gıdalarla birlikte iki yıl ve ötesine kadar emzirmeye devam etmenin önemini anlamış olmalıdır.</a:t>
            </a:r>
          </a:p>
          <a:p>
            <a:pPr>
              <a:spcAft>
                <a:spcPts val="1200"/>
              </a:spcAft>
            </a:pPr>
            <a:r>
              <a:rPr lang="tr-TR" sz="2800" dirty="0">
                <a:latin typeface="Times New Roman" pitchFamily="18" charset="0"/>
                <a:cs typeface="Times New Roman" pitchFamily="18" charset="0"/>
              </a:rPr>
              <a:t>Beslenmenin iyi gittiğini anlayabilmelidir. </a:t>
            </a:r>
          </a:p>
          <a:p>
            <a:pPr>
              <a:spcAft>
                <a:spcPts val="1200"/>
              </a:spcAft>
            </a:pPr>
            <a:r>
              <a:rPr lang="tr-TR" sz="2800" dirty="0">
                <a:latin typeface="Times New Roman" pitchFamily="18" charset="0"/>
                <a:cs typeface="Times New Roman" pitchFamily="18" charset="0"/>
              </a:rPr>
              <a:t>İhtiyaç duyduğu desteğe nasıl ulaşacağını öğrenmiş olmalıdır.</a:t>
            </a:r>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7</a:t>
            </a:fld>
            <a:endParaRPr lang="en-US" sz="1600" dirty="0">
              <a:solidFill>
                <a:schemeClr val="accent3">
                  <a:shade val="75000"/>
                </a:schemeClr>
              </a:solidFill>
            </a:endParaRPr>
          </a:p>
        </p:txBody>
      </p:sp>
      <p:sp>
        <p:nvSpPr>
          <p:cNvPr id="5" name="Unvan 4"/>
          <p:cNvSpPr>
            <a:spLocks noGrp="1"/>
          </p:cNvSpPr>
          <p:nvPr>
            <p:ph type="title"/>
          </p:nvPr>
        </p:nvSpPr>
        <p:spPr>
          <a:xfrm>
            <a:off x="477079" y="702366"/>
            <a:ext cx="7702826" cy="874299"/>
          </a:xfrm>
        </p:spPr>
        <p:txBody>
          <a:bodyPr>
            <a:normAutofit/>
          </a:bodyPr>
          <a:lstStyle/>
          <a:p>
            <a:r>
              <a:rPr lang="tr-TR" dirty="0">
                <a:latin typeface="Times New Roman" pitchFamily="18" charset="0"/>
                <a:cs typeface="Times New Roman" pitchFamily="18" charset="0"/>
              </a:rPr>
              <a:t>Annenin Taburculuk İçin Hazırlanması</a:t>
            </a:r>
          </a:p>
        </p:txBody>
      </p:sp>
    </p:spTree>
    <p:extLst>
      <p:ext uri="{BB962C8B-B14F-4D97-AF65-F5344CB8AC3E}">
        <p14:creationId xmlns:p14="http://schemas.microsoft.com/office/powerpoint/2010/main" val="362169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13248"/>
            <a:ext cx="8229600" cy="1143000"/>
          </a:xfrm>
        </p:spPr>
        <p:txBody>
          <a:bodyPr>
            <a:normAutofit/>
          </a:bodyPr>
          <a:lstStyle/>
          <a:p>
            <a:r>
              <a:rPr lang="tr-TR" dirty="0">
                <a:latin typeface="Times New Roman" pitchFamily="18" charset="0"/>
                <a:cs typeface="Times New Roman" pitchFamily="18" charset="0"/>
              </a:rPr>
              <a:t>Annenin Taburculuk İçin Hazırlanması</a:t>
            </a:r>
          </a:p>
        </p:txBody>
      </p:sp>
      <p:sp>
        <p:nvSpPr>
          <p:cNvPr id="3" name="İçerik Yer Tutucusu 2"/>
          <p:cNvSpPr>
            <a:spLocks noGrp="1"/>
          </p:cNvSpPr>
          <p:nvPr>
            <p:ph idx="1"/>
          </p:nvPr>
        </p:nvSpPr>
        <p:spPr>
          <a:xfrm>
            <a:off x="288758" y="1556248"/>
            <a:ext cx="8698832" cy="5004972"/>
          </a:xfrm>
        </p:spPr>
        <p:txBody>
          <a:bodyPr>
            <a:normAutofit fontScale="92500"/>
          </a:bodyPr>
          <a:lstStyle/>
          <a:p>
            <a:pPr lvl="0">
              <a:spcBef>
                <a:spcPts val="1200"/>
              </a:spcBef>
              <a:spcAft>
                <a:spcPts val="1200"/>
              </a:spcAft>
            </a:pPr>
            <a:r>
              <a:rPr lang="tr-TR" dirty="0">
                <a:latin typeface="Times New Roman" pitchFamily="18" charset="0"/>
                <a:cs typeface="Times New Roman" pitchFamily="18" charset="0"/>
              </a:rPr>
              <a:t>Bebeğinin isteği, beslenme talebi ve davranışlarını bilmelidir.</a:t>
            </a:r>
          </a:p>
          <a:p>
            <a:pPr lvl="0">
              <a:spcBef>
                <a:spcPts val="1200"/>
              </a:spcBef>
              <a:spcAft>
                <a:spcPts val="1200"/>
              </a:spcAft>
            </a:pPr>
            <a:r>
              <a:rPr lang="tr-TR" dirty="0">
                <a:latin typeface="Times New Roman" pitchFamily="18" charset="0"/>
                <a:cs typeface="Times New Roman" pitchFamily="18" charset="0"/>
              </a:rPr>
              <a:t>Bebeğinin açlık belirtilerini tanıyabilmelidir.</a:t>
            </a:r>
          </a:p>
          <a:p>
            <a:pPr lvl="0">
              <a:spcBef>
                <a:spcPts val="1200"/>
              </a:spcBef>
              <a:spcAft>
                <a:spcPts val="1200"/>
              </a:spcAft>
            </a:pPr>
            <a:r>
              <a:rPr lang="tr-TR" dirty="0">
                <a:latin typeface="Times New Roman" pitchFamily="18" charset="0"/>
                <a:cs typeface="Times New Roman" pitchFamily="18" charset="0"/>
              </a:rPr>
              <a:t>Bebeğini memeye iyi yerleştirmek için konumlandırabilmelidir.</a:t>
            </a:r>
          </a:p>
          <a:p>
            <a:pPr lvl="0">
              <a:spcBef>
                <a:spcPts val="1200"/>
              </a:spcBef>
              <a:spcAft>
                <a:spcPts val="1200"/>
              </a:spcAft>
            </a:pPr>
            <a:r>
              <a:rPr lang="tr-TR" dirty="0">
                <a:latin typeface="Times New Roman" pitchFamily="18" charset="0"/>
                <a:cs typeface="Times New Roman" pitchFamily="18" charset="0"/>
              </a:rPr>
              <a:t>Etkin emzirmenin ve bebeğin tokluk belirtilerini bilmelidir.</a:t>
            </a:r>
          </a:p>
          <a:p>
            <a:pPr lvl="0">
              <a:spcBef>
                <a:spcPts val="1200"/>
              </a:spcBef>
              <a:spcAft>
                <a:spcPts val="1200"/>
              </a:spcAft>
            </a:pPr>
            <a:r>
              <a:rPr lang="tr-TR" dirty="0">
                <a:latin typeface="Times New Roman" pitchFamily="18" charset="0"/>
                <a:cs typeface="Times New Roman" pitchFamily="18" charset="0"/>
              </a:rPr>
              <a:t>Sütünün yetmediğini düşünürse ne yapması gerektiğini bilmelidir.</a:t>
            </a:r>
          </a:p>
          <a:p>
            <a:pPr lvl="0">
              <a:spcBef>
                <a:spcPts val="1200"/>
              </a:spcBef>
              <a:spcAft>
                <a:spcPts val="1200"/>
              </a:spcAft>
            </a:pPr>
            <a:r>
              <a:rPr lang="tr-TR" dirty="0">
                <a:latin typeface="Times New Roman" pitchFamily="18" charset="0"/>
                <a:cs typeface="Times New Roman" pitchFamily="18" charset="0"/>
              </a:rPr>
              <a:t>Kendi sütünü sağabilmelidir.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8</a:t>
            </a:fld>
            <a:endParaRPr lang="tr-TR" altLang="tr-TR"/>
          </a:p>
        </p:txBody>
      </p:sp>
    </p:spTree>
    <p:extLst>
      <p:ext uri="{BB962C8B-B14F-4D97-AF65-F5344CB8AC3E}">
        <p14:creationId xmlns:p14="http://schemas.microsoft.com/office/powerpoint/2010/main" val="9932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4853" y="753980"/>
            <a:ext cx="8355931" cy="962527"/>
          </a:xfrm>
        </p:spPr>
        <p:txBody>
          <a:bodyPr>
            <a:normAutofit/>
          </a:bodyPr>
          <a:lstStyle/>
          <a:p>
            <a:r>
              <a:rPr lang="tr-TR" dirty="0">
                <a:latin typeface="Times New Roman" pitchFamily="18" charset="0"/>
                <a:cs typeface="Times New Roman" pitchFamily="18" charset="0"/>
              </a:rPr>
              <a:t>Annenin Taburculuk İçin Hazırlanm</a:t>
            </a:r>
            <a:r>
              <a:rPr lang="tr-TR" dirty="0"/>
              <a:t>ası</a:t>
            </a:r>
          </a:p>
        </p:txBody>
      </p:sp>
      <p:sp>
        <p:nvSpPr>
          <p:cNvPr id="3" name="Content Placeholder 2"/>
          <p:cNvSpPr>
            <a:spLocks noGrp="1"/>
          </p:cNvSpPr>
          <p:nvPr>
            <p:ph idx="1"/>
          </p:nvPr>
        </p:nvSpPr>
        <p:spPr>
          <a:xfrm>
            <a:off x="324853" y="2133600"/>
            <a:ext cx="8482262" cy="3992564"/>
          </a:xfrm>
        </p:spPr>
        <p:txBody>
          <a:bodyPr>
            <a:normAutofit/>
          </a:bodyPr>
          <a:lstStyle/>
          <a:p>
            <a:pPr>
              <a:spcAft>
                <a:spcPts val="1200"/>
              </a:spcAft>
            </a:pPr>
            <a:r>
              <a:rPr lang="tr-TR" dirty="0">
                <a:latin typeface="Times New Roman" pitchFamily="18" charset="0"/>
                <a:cs typeface="Times New Roman" pitchFamily="18" charset="0"/>
              </a:rPr>
              <a:t>Emzirme desteğini öğrenmiş bir sağlık çalışanı, anne ve bebeği emzirme süresince gözlemlemeli ve annenin bebeğini nasıl emzirmesi gerektiğini bildiğinden emin olmalıdır.</a:t>
            </a:r>
          </a:p>
          <a:p>
            <a:pPr>
              <a:spcAft>
                <a:spcPts val="1200"/>
              </a:spcAft>
            </a:pPr>
            <a:r>
              <a:rPr lang="tr-TR" dirty="0">
                <a:latin typeface="Times New Roman" pitchFamily="18" charset="0"/>
                <a:cs typeface="Times New Roman" pitchFamily="18" charset="0"/>
              </a:rPr>
              <a:t>Bir anne emziremiyorsa, anneyi kontrol edecek ve yapay besin için yardımcı olacak eğitim almış bir sağlık çalışanından danışmanlık alması önemlidir.</a:t>
            </a:r>
          </a:p>
        </p:txBody>
      </p:sp>
      <p:sp>
        <p:nvSpPr>
          <p:cNvPr id="4" name="Slayt Numarası Yer Tutucusu 3"/>
          <p:cNvSpPr>
            <a:spLocks noGrp="1"/>
          </p:cNvSpPr>
          <p:nvPr>
            <p:ph type="sldNum" sz="quarter" idx="12"/>
          </p:nvPr>
        </p:nvSpPr>
        <p:spPr/>
        <p:txBody>
          <a:bodyPr/>
          <a:lstStyle/>
          <a:p>
            <a:fld id="{2C6B1FF6-39B9-40F5-8B67-33C6354A3D4F}" type="slidenum">
              <a:rPr lang="en-US" smtClean="0"/>
              <a:pPr/>
              <a:t>9</a:t>
            </a:fld>
            <a:endParaRPr lang="en-US" dirty="0"/>
          </a:p>
        </p:txBody>
      </p:sp>
    </p:spTree>
    <p:extLst>
      <p:ext uri="{BB962C8B-B14F-4D97-AF65-F5344CB8AC3E}">
        <p14:creationId xmlns:p14="http://schemas.microsoft.com/office/powerpoint/2010/main" val="159377355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3771</Words>
  <Application>Microsoft Office PowerPoint</Application>
  <PresentationFormat>Ekran Gösterisi (4:3)</PresentationFormat>
  <Paragraphs>332</Paragraphs>
  <Slides>42</Slides>
  <Notes>24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42</vt:i4>
      </vt:variant>
    </vt:vector>
  </HeadingPairs>
  <TitlesOfParts>
    <vt:vector size="46" baseType="lpstr">
      <vt:lpstr>Arial</vt:lpstr>
      <vt:lpstr>Calibri</vt:lpstr>
      <vt:lpstr>Times New Roman</vt:lpstr>
      <vt:lpstr>Ofis Teması</vt:lpstr>
      <vt:lpstr>ANNELERE SÜREKLİ DESTEK UYGULAMALARI</vt:lpstr>
      <vt:lpstr>Amaç ve Öğrenim Hedefleri</vt:lpstr>
      <vt:lpstr>1. Annenin Taburculuk İçin Hazırlanması</vt:lpstr>
      <vt:lpstr>Annenin Taburculuk İçin  Hazırlanması</vt:lpstr>
      <vt:lpstr>Annenin Taburculuk İçin Hazırlanması</vt:lpstr>
      <vt:lpstr>Soru?</vt:lpstr>
      <vt:lpstr>Annenin Taburculuk İçin Hazırlanması</vt:lpstr>
      <vt:lpstr>Annenin Taburculuk İçin Hazırlanması</vt:lpstr>
      <vt:lpstr>Annenin Taburculuk İçin Hazırlanması</vt:lpstr>
      <vt:lpstr> Anne İlk 6 Ay ve Devam Eden Süreçteki Emzirmenin Öneminin Kavramalıdır</vt:lpstr>
      <vt:lpstr>Anne beslenmenin iyi gittiğini anlayabilmelidir</vt:lpstr>
      <vt:lpstr>Emzirmenin iyi  gittiğini  gösteren işaretler</vt:lpstr>
      <vt:lpstr> Annenin İhtiyacı Olan Desteğin Nasıl Sağlanacağını Görüşün </vt:lpstr>
      <vt:lpstr>Annenin yardıma ihtiyacı vardır  </vt:lpstr>
      <vt:lpstr>PowerPoint Sunusu</vt:lpstr>
      <vt:lpstr>2. Taburcu Olduktan Sonra Takip ve Destek</vt:lpstr>
      <vt:lpstr>Soru?</vt:lpstr>
      <vt:lpstr>Mevcut Sosyal ve Tıbbi Kaynaklar</vt:lpstr>
      <vt:lpstr>Birinci Basamak Sağlık Hizmetleri ve Toplum Sağlığı Çalışanları</vt:lpstr>
      <vt:lpstr>Anneden Anneye Destek Grupları</vt:lpstr>
      <vt:lpstr>Anneden anneye destek grubunda;</vt:lpstr>
      <vt:lpstr>Anneden Anneye Destek Grubu Nasıl Kurulabilir?</vt:lpstr>
      <vt:lpstr>  Destek Grubu Yoksa;</vt:lpstr>
      <vt:lpstr>Bebek Dostu Topluluklar</vt:lpstr>
      <vt:lpstr>3. Çalışan Kadınlar İçin Emzirmeyi Koruma</vt:lpstr>
      <vt:lpstr>Çalışan Anneler</vt:lpstr>
      <vt:lpstr>Soru?</vt:lpstr>
      <vt:lpstr>Çalışan annede emzirmenin önemi 1</vt:lpstr>
      <vt:lpstr>Soru?</vt:lpstr>
      <vt:lpstr>Çalışan annede emzirmenin önemi 2</vt:lpstr>
      <vt:lpstr>Soru?</vt:lpstr>
      <vt:lpstr>Annenin işe dönmesinden birkaç hafta önce; </vt:lpstr>
      <vt:lpstr>Çalışma saatlerinde emzirme mümkün olmayacaksa;</vt:lpstr>
      <vt:lpstr>Çalışan Annelerin Hakları</vt:lpstr>
      <vt:lpstr>PowerPoint Sunusu</vt:lpstr>
      <vt:lpstr>4. Emzirmeyi 2 Yıl ve Daha Uzun Süre Sürdürmeye Devam Etmek</vt:lpstr>
      <vt:lpstr>PowerPoint Sunusu</vt:lpstr>
      <vt:lpstr>PowerPoint Sunusu</vt:lpstr>
      <vt:lpstr>Anne ve Çocuk İçin Diğer Ulusal Sağlık Programları </vt:lpstr>
      <vt:lpstr>ÖZET</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MELEK KILIÇ</dc:creator>
  <cp:lastModifiedBy>Melek</cp:lastModifiedBy>
  <cp:revision>10</cp:revision>
  <dcterms:created xsi:type="dcterms:W3CDTF">2018-05-23T07:59:41Z</dcterms:created>
  <dcterms:modified xsi:type="dcterms:W3CDTF">2018-11-03T14:24:49Z</dcterms:modified>
</cp:coreProperties>
</file>