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E2407-66BD-4273-81D9-93D7413FE0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6828FCF9-AAFE-4D86-A58A-D135BF423907}">
      <dgm:prSet custT="1"/>
      <dgm:spPr>
        <a:solidFill>
          <a:schemeClr val="accent2">
            <a:lumMod val="40000"/>
            <a:lumOff val="60000"/>
          </a:schemeClr>
        </a:solidFill>
      </dgm:spPr>
      <dgm:t>
        <a:bodyPr/>
        <a:lstStyle/>
        <a:p>
          <a:r>
            <a:rPr lang="tr-TR" sz="2800" dirty="0">
              <a:solidFill>
                <a:schemeClr val="tx1"/>
              </a:solidFill>
              <a:latin typeface="+mj-lt"/>
              <a:cs typeface="Times New Roman" panose="02020603050405020304" pitchFamily="18" charset="0"/>
            </a:rPr>
            <a:t>Prematüreler ve 2 aydan küçük bebeklerde ilaçların olumsuz etkileri daha çok görülür</a:t>
          </a:r>
        </a:p>
      </dgm:t>
    </dgm:pt>
    <dgm:pt modelId="{52B55154-7A9D-450F-AC01-E660CF32B710}" type="parTrans" cxnId="{030FE103-F538-42B1-B312-3DFA5D8369DE}">
      <dgm:prSet/>
      <dgm:spPr/>
      <dgm:t>
        <a:bodyPr/>
        <a:lstStyle/>
        <a:p>
          <a:endParaRPr lang="tr-TR" sz="3200">
            <a:latin typeface="+mj-lt"/>
          </a:endParaRPr>
        </a:p>
      </dgm:t>
    </dgm:pt>
    <dgm:pt modelId="{3B40AF85-8473-4AFA-875A-10F35019DB1B}" type="sibTrans" cxnId="{030FE103-F538-42B1-B312-3DFA5D8369DE}">
      <dgm:prSet custT="1"/>
      <dgm:spPr>
        <a:solidFill>
          <a:schemeClr val="tx1">
            <a:lumMod val="75000"/>
            <a:lumOff val="25000"/>
            <a:alpha val="90000"/>
          </a:schemeClr>
        </a:solidFill>
      </dgm:spPr>
      <dgm:t>
        <a:bodyPr/>
        <a:lstStyle/>
        <a:p>
          <a:endParaRPr lang="tr-TR" sz="3200">
            <a:latin typeface="+mj-lt"/>
          </a:endParaRPr>
        </a:p>
      </dgm:t>
    </dgm:pt>
    <dgm:pt modelId="{949494EE-F127-4337-80D9-38D2F53C39CC}">
      <dgm:prSet custT="1"/>
      <dgm:spPr>
        <a:solidFill>
          <a:schemeClr val="tx2">
            <a:lumMod val="40000"/>
            <a:lumOff val="60000"/>
          </a:schemeClr>
        </a:solidFill>
      </dgm:spPr>
      <dgm:t>
        <a:bodyPr/>
        <a:lstStyle/>
        <a:p>
          <a:r>
            <a:rPr lang="tr-TR" sz="2800" dirty="0" smtClean="0">
              <a:solidFill>
                <a:schemeClr val="tx1"/>
              </a:solidFill>
              <a:latin typeface="+mj-lt"/>
              <a:cs typeface="Times New Roman" panose="02020603050405020304" pitchFamily="18" charset="0"/>
            </a:rPr>
            <a:t>Eğer </a:t>
          </a:r>
          <a:r>
            <a:rPr lang="tr-TR" sz="2800" dirty="0">
              <a:solidFill>
                <a:schemeClr val="tx1"/>
              </a:solidFill>
              <a:latin typeface="+mj-lt"/>
              <a:cs typeface="Times New Roman" panose="02020603050405020304" pitchFamily="18" charset="0"/>
            </a:rPr>
            <a:t>endişe varsa </a:t>
          </a:r>
          <a:r>
            <a:rPr lang="tr-TR" sz="2800" dirty="0" smtClean="0">
              <a:solidFill>
                <a:schemeClr val="tx1"/>
              </a:solidFill>
              <a:latin typeface="+mj-lt"/>
              <a:cs typeface="Times New Roman" panose="02020603050405020304" pitchFamily="18" charset="0"/>
            </a:rPr>
            <a:t>emzirmenin sürekliliği </a:t>
          </a:r>
          <a:r>
            <a:rPr lang="tr-TR" sz="2800" dirty="0">
              <a:solidFill>
                <a:schemeClr val="tx1"/>
              </a:solidFill>
              <a:latin typeface="+mj-lt"/>
              <a:cs typeface="Times New Roman" panose="02020603050405020304" pitchFamily="18" charset="0"/>
            </a:rPr>
            <a:t>için, hastalığın tedavisinde en uygun ilacın </a:t>
          </a:r>
          <a:r>
            <a:rPr lang="tr-TR" sz="2800" dirty="0" smtClean="0">
              <a:solidFill>
                <a:schemeClr val="tx1"/>
              </a:solidFill>
              <a:latin typeface="+mj-lt"/>
              <a:cs typeface="Times New Roman" panose="02020603050405020304" pitchFamily="18" charset="0"/>
            </a:rPr>
            <a:t>bulunması mümkündür</a:t>
          </a:r>
          <a:endParaRPr lang="tr-TR" sz="2800" dirty="0">
            <a:solidFill>
              <a:schemeClr val="tx1"/>
            </a:solidFill>
            <a:latin typeface="+mj-lt"/>
            <a:cs typeface="Times New Roman" panose="02020603050405020304" pitchFamily="18" charset="0"/>
          </a:endParaRPr>
        </a:p>
      </dgm:t>
    </dgm:pt>
    <dgm:pt modelId="{130BD09B-3FD1-40BB-BB84-2562FFD52070}" type="parTrans" cxnId="{9CBCE2FD-CF6F-48FE-BC4E-51B3B26CF305}">
      <dgm:prSet/>
      <dgm:spPr/>
      <dgm:t>
        <a:bodyPr/>
        <a:lstStyle/>
        <a:p>
          <a:endParaRPr lang="tr-TR" sz="3200">
            <a:latin typeface="+mj-lt"/>
          </a:endParaRPr>
        </a:p>
      </dgm:t>
    </dgm:pt>
    <dgm:pt modelId="{33CC18E7-0F20-4065-BE01-95ADFBB46668}" type="sibTrans" cxnId="{9CBCE2FD-CF6F-48FE-BC4E-51B3B26CF305}">
      <dgm:prSet/>
      <dgm:spPr/>
      <dgm:t>
        <a:bodyPr/>
        <a:lstStyle/>
        <a:p>
          <a:endParaRPr lang="tr-TR" sz="3200">
            <a:latin typeface="+mj-lt"/>
          </a:endParaRPr>
        </a:p>
      </dgm:t>
    </dgm:pt>
    <dgm:pt modelId="{CCFAA936-D684-47CC-B688-DDBEA5B94FF6}" type="pres">
      <dgm:prSet presAssocID="{813E2407-66BD-4273-81D9-93D7413FE0D5}" presName="outerComposite" presStyleCnt="0">
        <dgm:presLayoutVars>
          <dgm:chMax val="5"/>
          <dgm:dir/>
          <dgm:resizeHandles val="exact"/>
        </dgm:presLayoutVars>
      </dgm:prSet>
      <dgm:spPr/>
      <dgm:t>
        <a:bodyPr/>
        <a:lstStyle/>
        <a:p>
          <a:endParaRPr lang="tr-TR"/>
        </a:p>
      </dgm:t>
    </dgm:pt>
    <dgm:pt modelId="{B4E3162E-A0F0-4196-B192-3AD55315F607}" type="pres">
      <dgm:prSet presAssocID="{813E2407-66BD-4273-81D9-93D7413FE0D5}" presName="dummyMaxCanvas" presStyleCnt="0">
        <dgm:presLayoutVars/>
      </dgm:prSet>
      <dgm:spPr/>
    </dgm:pt>
    <dgm:pt modelId="{F76535A4-6404-43B1-99BE-8D0062106A56}" type="pres">
      <dgm:prSet presAssocID="{813E2407-66BD-4273-81D9-93D7413FE0D5}" presName="TwoNodes_1" presStyleLbl="node1" presStyleIdx="0" presStyleCnt="2" custScaleX="106216" custScaleY="81318" custLinFactNeighborX="8824" custLinFactNeighborY="1857">
        <dgm:presLayoutVars>
          <dgm:bulletEnabled val="1"/>
        </dgm:presLayoutVars>
      </dgm:prSet>
      <dgm:spPr/>
      <dgm:t>
        <a:bodyPr/>
        <a:lstStyle/>
        <a:p>
          <a:endParaRPr lang="tr-TR"/>
        </a:p>
      </dgm:t>
    </dgm:pt>
    <dgm:pt modelId="{45811EFD-48D1-44DD-A40E-9F8B2E1CD745}" type="pres">
      <dgm:prSet presAssocID="{813E2407-66BD-4273-81D9-93D7413FE0D5}" presName="TwoNodes_2" presStyleLbl="node1" presStyleIdx="1" presStyleCnt="2" custScaleX="101383" custScaleY="87105" custLinFactNeighborX="-3420" custLinFactNeighborY="-17530">
        <dgm:presLayoutVars>
          <dgm:bulletEnabled val="1"/>
        </dgm:presLayoutVars>
      </dgm:prSet>
      <dgm:spPr/>
      <dgm:t>
        <a:bodyPr/>
        <a:lstStyle/>
        <a:p>
          <a:endParaRPr lang="tr-TR"/>
        </a:p>
      </dgm:t>
    </dgm:pt>
    <dgm:pt modelId="{44ED460F-03B3-4CC7-AB16-A95E0FBD840E}" type="pres">
      <dgm:prSet presAssocID="{813E2407-66BD-4273-81D9-93D7413FE0D5}" presName="TwoConn_1-2" presStyleLbl="fgAccFollowNode1" presStyleIdx="0" presStyleCnt="1" custLinFactNeighborX="78005" custLinFactNeighborY="-35664">
        <dgm:presLayoutVars>
          <dgm:bulletEnabled val="1"/>
        </dgm:presLayoutVars>
      </dgm:prSet>
      <dgm:spPr/>
      <dgm:t>
        <a:bodyPr/>
        <a:lstStyle/>
        <a:p>
          <a:endParaRPr lang="tr-TR"/>
        </a:p>
      </dgm:t>
    </dgm:pt>
    <dgm:pt modelId="{75F14AD8-B7DF-49AB-A5CF-9A68A6C2B8FE}" type="pres">
      <dgm:prSet presAssocID="{813E2407-66BD-4273-81D9-93D7413FE0D5}" presName="TwoNodes_1_text" presStyleLbl="node1" presStyleIdx="1" presStyleCnt="2">
        <dgm:presLayoutVars>
          <dgm:bulletEnabled val="1"/>
        </dgm:presLayoutVars>
      </dgm:prSet>
      <dgm:spPr/>
      <dgm:t>
        <a:bodyPr/>
        <a:lstStyle/>
        <a:p>
          <a:endParaRPr lang="tr-TR"/>
        </a:p>
      </dgm:t>
    </dgm:pt>
    <dgm:pt modelId="{C12AE50D-FF49-4E1B-BD1A-AF5C9338F488}" type="pres">
      <dgm:prSet presAssocID="{813E2407-66BD-4273-81D9-93D7413FE0D5}" presName="TwoNodes_2_text" presStyleLbl="node1" presStyleIdx="1" presStyleCnt="2">
        <dgm:presLayoutVars>
          <dgm:bulletEnabled val="1"/>
        </dgm:presLayoutVars>
      </dgm:prSet>
      <dgm:spPr/>
      <dgm:t>
        <a:bodyPr/>
        <a:lstStyle/>
        <a:p>
          <a:endParaRPr lang="tr-TR"/>
        </a:p>
      </dgm:t>
    </dgm:pt>
  </dgm:ptLst>
  <dgm:cxnLst>
    <dgm:cxn modelId="{90711B1D-278D-4CF1-AEF6-F7EFBCEAACA3}" type="presOf" srcId="{6828FCF9-AAFE-4D86-A58A-D135BF423907}" destId="{75F14AD8-B7DF-49AB-A5CF-9A68A6C2B8FE}" srcOrd="1" destOrd="0" presId="urn:microsoft.com/office/officeart/2005/8/layout/vProcess5"/>
    <dgm:cxn modelId="{030FE103-F538-42B1-B312-3DFA5D8369DE}" srcId="{813E2407-66BD-4273-81D9-93D7413FE0D5}" destId="{6828FCF9-AAFE-4D86-A58A-D135BF423907}" srcOrd="0" destOrd="0" parTransId="{52B55154-7A9D-450F-AC01-E660CF32B710}" sibTransId="{3B40AF85-8473-4AFA-875A-10F35019DB1B}"/>
    <dgm:cxn modelId="{5100A46D-9AF4-4C2D-8347-E9D7F7AA9488}" type="presOf" srcId="{813E2407-66BD-4273-81D9-93D7413FE0D5}" destId="{CCFAA936-D684-47CC-B688-DDBEA5B94FF6}" srcOrd="0" destOrd="0" presId="urn:microsoft.com/office/officeart/2005/8/layout/vProcess5"/>
    <dgm:cxn modelId="{9CBCE2FD-CF6F-48FE-BC4E-51B3B26CF305}" srcId="{813E2407-66BD-4273-81D9-93D7413FE0D5}" destId="{949494EE-F127-4337-80D9-38D2F53C39CC}" srcOrd="1" destOrd="0" parTransId="{130BD09B-3FD1-40BB-BB84-2562FFD52070}" sibTransId="{33CC18E7-0F20-4065-BE01-95ADFBB46668}"/>
    <dgm:cxn modelId="{1AD83AB9-8A59-4F5C-B239-F34387FAC0BA}" type="presOf" srcId="{949494EE-F127-4337-80D9-38D2F53C39CC}" destId="{45811EFD-48D1-44DD-A40E-9F8B2E1CD745}" srcOrd="0" destOrd="0" presId="urn:microsoft.com/office/officeart/2005/8/layout/vProcess5"/>
    <dgm:cxn modelId="{6BE38020-9D79-490A-8DEE-F30B6193755C}" type="presOf" srcId="{949494EE-F127-4337-80D9-38D2F53C39CC}" destId="{C12AE50D-FF49-4E1B-BD1A-AF5C9338F488}" srcOrd="1" destOrd="0" presId="urn:microsoft.com/office/officeart/2005/8/layout/vProcess5"/>
    <dgm:cxn modelId="{E291D93C-9873-4561-B4A2-DA08EF72DBB2}" type="presOf" srcId="{6828FCF9-AAFE-4D86-A58A-D135BF423907}" destId="{F76535A4-6404-43B1-99BE-8D0062106A56}" srcOrd="0" destOrd="0" presId="urn:microsoft.com/office/officeart/2005/8/layout/vProcess5"/>
    <dgm:cxn modelId="{86008B9D-E35A-4A78-B607-A3E6398795B6}" type="presOf" srcId="{3B40AF85-8473-4AFA-875A-10F35019DB1B}" destId="{44ED460F-03B3-4CC7-AB16-A95E0FBD840E}" srcOrd="0" destOrd="0" presId="urn:microsoft.com/office/officeart/2005/8/layout/vProcess5"/>
    <dgm:cxn modelId="{B42891BF-BE6D-4F14-BCBF-47E1E142A37A}" type="presParOf" srcId="{CCFAA936-D684-47CC-B688-DDBEA5B94FF6}" destId="{B4E3162E-A0F0-4196-B192-3AD55315F607}" srcOrd="0" destOrd="0" presId="urn:microsoft.com/office/officeart/2005/8/layout/vProcess5"/>
    <dgm:cxn modelId="{49C88827-BE5B-4006-B5F7-B8F8A3FDFA39}" type="presParOf" srcId="{CCFAA936-D684-47CC-B688-DDBEA5B94FF6}" destId="{F76535A4-6404-43B1-99BE-8D0062106A56}" srcOrd="1" destOrd="0" presId="urn:microsoft.com/office/officeart/2005/8/layout/vProcess5"/>
    <dgm:cxn modelId="{DE601DCA-BFB2-44A2-9E9D-3E89108EADA3}" type="presParOf" srcId="{CCFAA936-D684-47CC-B688-DDBEA5B94FF6}" destId="{45811EFD-48D1-44DD-A40E-9F8B2E1CD745}" srcOrd="2" destOrd="0" presId="urn:microsoft.com/office/officeart/2005/8/layout/vProcess5"/>
    <dgm:cxn modelId="{FF6CE39E-3035-4A5D-A122-05EA2CF47CDD}" type="presParOf" srcId="{CCFAA936-D684-47CC-B688-DDBEA5B94FF6}" destId="{44ED460F-03B3-4CC7-AB16-A95E0FBD840E}" srcOrd="3" destOrd="0" presId="urn:microsoft.com/office/officeart/2005/8/layout/vProcess5"/>
    <dgm:cxn modelId="{86B2658F-39E5-4D73-9A4F-994043AE276C}" type="presParOf" srcId="{CCFAA936-D684-47CC-B688-DDBEA5B94FF6}" destId="{75F14AD8-B7DF-49AB-A5CF-9A68A6C2B8FE}" srcOrd="4" destOrd="0" presId="urn:microsoft.com/office/officeart/2005/8/layout/vProcess5"/>
    <dgm:cxn modelId="{AC63E7E6-E237-459F-A479-B0760F2A9DCE}" type="presParOf" srcId="{CCFAA936-D684-47CC-B688-DDBEA5B94FF6}" destId="{C12AE50D-FF49-4E1B-BD1A-AF5C9338F48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535A4-6404-43B1-99BE-8D0062106A56}">
      <dsp:nvSpPr>
        <dsp:cNvPr id="0" name=""/>
        <dsp:cNvSpPr/>
      </dsp:nvSpPr>
      <dsp:spPr>
        <a:xfrm>
          <a:off x="465749" y="246276"/>
          <a:ext cx="7144463" cy="1788418"/>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solidFill>
                <a:schemeClr val="tx1"/>
              </a:solidFill>
              <a:latin typeface="+mj-lt"/>
              <a:cs typeface="Times New Roman" panose="02020603050405020304" pitchFamily="18" charset="0"/>
            </a:rPr>
            <a:t>Prematüreler ve 2 aydan küçük bebeklerde ilaçların olumsuz etkileri daha çok görülür</a:t>
          </a:r>
        </a:p>
      </dsp:txBody>
      <dsp:txXfrm>
        <a:off x="518130" y="298657"/>
        <a:ext cx="4762104" cy="1683656"/>
      </dsp:txXfrm>
    </dsp:sp>
    <dsp:sp modelId="{45811EFD-48D1-44DD-A40E-9F8B2E1CD745}">
      <dsp:nvSpPr>
        <dsp:cNvPr id="0" name=""/>
        <dsp:cNvSpPr/>
      </dsp:nvSpPr>
      <dsp:spPr>
        <a:xfrm>
          <a:off x="991720" y="2444284"/>
          <a:ext cx="6819378" cy="1915691"/>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latin typeface="+mj-lt"/>
              <a:cs typeface="Times New Roman" panose="02020603050405020304" pitchFamily="18" charset="0"/>
            </a:rPr>
            <a:t>Eğer </a:t>
          </a:r>
          <a:r>
            <a:rPr lang="tr-TR" sz="2800" kern="1200" dirty="0">
              <a:solidFill>
                <a:schemeClr val="tx1"/>
              </a:solidFill>
              <a:latin typeface="+mj-lt"/>
              <a:cs typeface="Times New Roman" panose="02020603050405020304" pitchFamily="18" charset="0"/>
            </a:rPr>
            <a:t>endişe varsa </a:t>
          </a:r>
          <a:r>
            <a:rPr lang="tr-TR" sz="2800" kern="1200" dirty="0" smtClean="0">
              <a:solidFill>
                <a:schemeClr val="tx1"/>
              </a:solidFill>
              <a:latin typeface="+mj-lt"/>
              <a:cs typeface="Times New Roman" panose="02020603050405020304" pitchFamily="18" charset="0"/>
            </a:rPr>
            <a:t>emzirmenin sürekliliği </a:t>
          </a:r>
          <a:r>
            <a:rPr lang="tr-TR" sz="2800" kern="1200" dirty="0">
              <a:solidFill>
                <a:schemeClr val="tx1"/>
              </a:solidFill>
              <a:latin typeface="+mj-lt"/>
              <a:cs typeface="Times New Roman" panose="02020603050405020304" pitchFamily="18" charset="0"/>
            </a:rPr>
            <a:t>için, hastalığın tedavisinde en uygun ilacın </a:t>
          </a:r>
          <a:r>
            <a:rPr lang="tr-TR" sz="2800" kern="1200" dirty="0" smtClean="0">
              <a:solidFill>
                <a:schemeClr val="tx1"/>
              </a:solidFill>
              <a:latin typeface="+mj-lt"/>
              <a:cs typeface="Times New Roman" panose="02020603050405020304" pitchFamily="18" charset="0"/>
            </a:rPr>
            <a:t>bulunması mümkündür</a:t>
          </a:r>
          <a:endParaRPr lang="tr-TR" sz="2800" kern="1200" dirty="0">
            <a:solidFill>
              <a:schemeClr val="tx1"/>
            </a:solidFill>
            <a:latin typeface="+mj-lt"/>
            <a:cs typeface="Times New Roman" panose="02020603050405020304" pitchFamily="18" charset="0"/>
          </a:endParaRPr>
        </a:p>
      </dsp:txBody>
      <dsp:txXfrm>
        <a:off x="1047829" y="2500393"/>
        <a:ext cx="4054432" cy="1803473"/>
      </dsp:txXfrm>
    </dsp:sp>
    <dsp:sp modelId="{44ED460F-03B3-4CC7-AB16-A95E0FBD840E}">
      <dsp:nvSpPr>
        <dsp:cNvPr id="0" name=""/>
        <dsp:cNvSpPr/>
      </dsp:nvSpPr>
      <dsp:spPr>
        <a:xfrm>
          <a:off x="6483818" y="1219055"/>
          <a:ext cx="1429538" cy="1429538"/>
        </a:xfrm>
        <a:prstGeom prst="downArrow">
          <a:avLst>
            <a:gd name="adj1" fmla="val 55000"/>
            <a:gd name="adj2" fmla="val 45000"/>
          </a:avLst>
        </a:prstGeom>
        <a:solidFill>
          <a:schemeClr val="tx1">
            <a:lumMod val="75000"/>
            <a:lumOff val="2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latin typeface="+mj-lt"/>
          </a:endParaRPr>
        </a:p>
      </dsp:txBody>
      <dsp:txXfrm>
        <a:off x="6805464" y="1219055"/>
        <a:ext cx="786246" cy="10757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913EF-75C9-425B-A7AF-D0011B85BF7B}" type="datetimeFigureOut">
              <a:rPr lang="tr-TR" smtClean="0"/>
              <a:t>3.11.2018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DDF64-0954-4635-B8DC-D865C96156EF}" type="slidenum">
              <a:rPr lang="tr-TR" smtClean="0"/>
              <a:t>‹#›</a:t>
            </a:fld>
            <a:endParaRPr lang="tr-TR"/>
          </a:p>
        </p:txBody>
      </p:sp>
    </p:spTree>
    <p:extLst>
      <p:ext uri="{BB962C8B-B14F-4D97-AF65-F5344CB8AC3E}">
        <p14:creationId xmlns:p14="http://schemas.microsoft.com/office/powerpoint/2010/main" val="264098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a:t>
            </a:fld>
            <a:endParaRPr lang="tr-TR"/>
          </a:p>
        </p:txBody>
      </p:sp>
    </p:spTree>
    <p:extLst>
      <p:ext uri="{BB962C8B-B14F-4D97-AF65-F5344CB8AC3E}">
        <p14:creationId xmlns:p14="http://schemas.microsoft.com/office/powerpoint/2010/main" val="305215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Hepatit C taşıyıcısı anneler de bebeklerini emzire bilirler. Emzirmenin anneden bebeğe HCV geçiş riskini arttırdığına dair kanıt yoktur. Meme başında kanama, çatlak ve soyulma gibi sütün kanla </a:t>
            </a:r>
            <a:r>
              <a:rPr lang="tr-TR" sz="1200" kern="1200" dirty="0" err="1" smtClean="0">
                <a:solidFill>
                  <a:schemeClr val="tx1"/>
                </a:solidFill>
                <a:effectLst/>
                <a:latin typeface="+mn-lt"/>
                <a:ea typeface="+mn-ea"/>
                <a:cs typeface="+mn-cs"/>
              </a:rPr>
              <a:t>kontamine</a:t>
            </a:r>
            <a:r>
              <a:rPr lang="tr-TR" sz="1200" kern="1200" dirty="0" smtClean="0">
                <a:solidFill>
                  <a:schemeClr val="tx1"/>
                </a:solidFill>
                <a:effectLst/>
                <a:latin typeface="+mn-lt"/>
                <a:ea typeface="+mn-ea"/>
                <a:cs typeface="+mn-cs"/>
              </a:rPr>
              <a:t> olması durumunda anne sütü sağılmalıdır. Anne teorik riskler konusunda bilgilendirilmelidir: </a:t>
            </a:r>
            <a:r>
              <a:rPr lang="tr-TR" sz="1200" kern="1200" dirty="0" err="1" smtClean="0">
                <a:solidFill>
                  <a:schemeClr val="tx1"/>
                </a:solidFill>
                <a:effectLst/>
                <a:latin typeface="+mn-lt"/>
                <a:ea typeface="+mn-ea"/>
                <a:cs typeface="+mn-cs"/>
              </a:rPr>
              <a:t>Virus</a:t>
            </a:r>
            <a:r>
              <a:rPr lang="tr-TR" sz="1200" kern="1200" dirty="0" smtClean="0">
                <a:solidFill>
                  <a:schemeClr val="tx1"/>
                </a:solidFill>
                <a:effectLst/>
                <a:latin typeface="+mn-lt"/>
                <a:ea typeface="+mn-ea"/>
                <a:cs typeface="+mn-cs"/>
              </a:rPr>
              <a:t> anne sütüne geçer, virüs geçiş riski azdır (HIV ile </a:t>
            </a:r>
            <a:r>
              <a:rPr lang="tr-TR" sz="1200" kern="1200" dirty="0" err="1" smtClean="0">
                <a:solidFill>
                  <a:schemeClr val="tx1"/>
                </a:solidFill>
                <a:effectLst/>
                <a:latin typeface="+mn-lt"/>
                <a:ea typeface="+mn-ea"/>
                <a:cs typeface="+mn-cs"/>
              </a:rPr>
              <a:t>coenfeksiyon</a:t>
            </a:r>
            <a:r>
              <a:rPr lang="tr-TR" sz="1200" kern="1200" dirty="0" smtClean="0">
                <a:solidFill>
                  <a:schemeClr val="tx1"/>
                </a:solidFill>
                <a:effectLst/>
                <a:latin typeface="+mn-lt"/>
                <a:ea typeface="+mn-ea"/>
                <a:cs typeface="+mn-cs"/>
              </a:rPr>
              <a:t> yoksa HCV </a:t>
            </a:r>
            <a:r>
              <a:rPr lang="tr-TR" sz="1200" kern="1200" dirty="0" err="1" smtClean="0">
                <a:solidFill>
                  <a:schemeClr val="tx1"/>
                </a:solidFill>
                <a:effectLst/>
                <a:latin typeface="+mn-lt"/>
                <a:ea typeface="+mn-ea"/>
                <a:cs typeface="+mn-cs"/>
              </a:rPr>
              <a:t>viral</a:t>
            </a:r>
            <a:r>
              <a:rPr lang="tr-TR" sz="1200" kern="1200" dirty="0" smtClean="0">
                <a:solidFill>
                  <a:schemeClr val="tx1"/>
                </a:solidFill>
                <a:effectLst/>
                <a:latin typeface="+mn-lt"/>
                <a:ea typeface="+mn-ea"/>
                <a:cs typeface="+mn-cs"/>
              </a:rPr>
              <a:t> yükü artabilir), anne sütüne geçiş </a:t>
            </a:r>
            <a:r>
              <a:rPr lang="tr-TR" sz="1200" kern="1200" dirty="0" err="1" smtClean="0">
                <a:solidFill>
                  <a:schemeClr val="tx1"/>
                </a:solidFill>
                <a:effectLst/>
                <a:latin typeface="+mn-lt"/>
                <a:ea typeface="+mn-ea"/>
                <a:cs typeface="+mn-cs"/>
              </a:rPr>
              <a:t>viral</a:t>
            </a:r>
            <a:r>
              <a:rPr lang="tr-TR" sz="1200" kern="1200" dirty="0" smtClean="0">
                <a:solidFill>
                  <a:schemeClr val="tx1"/>
                </a:solidFill>
                <a:effectLst/>
                <a:latin typeface="+mn-lt"/>
                <a:ea typeface="+mn-ea"/>
                <a:cs typeface="+mn-cs"/>
              </a:rPr>
              <a:t> yüke bağlıdır, bebeğe </a:t>
            </a:r>
            <a:r>
              <a:rPr lang="tr-TR" sz="1200" kern="1200" dirty="0" err="1" smtClean="0">
                <a:solidFill>
                  <a:schemeClr val="tx1"/>
                </a:solidFill>
                <a:effectLst/>
                <a:latin typeface="+mn-lt"/>
                <a:ea typeface="+mn-ea"/>
                <a:cs typeface="+mn-cs"/>
              </a:rPr>
              <a:t>virüsun</a:t>
            </a:r>
            <a:r>
              <a:rPr lang="tr-TR" sz="1200" kern="1200" dirty="0" smtClean="0">
                <a:solidFill>
                  <a:schemeClr val="tx1"/>
                </a:solidFill>
                <a:effectLst/>
                <a:latin typeface="+mn-lt"/>
                <a:ea typeface="+mn-ea"/>
                <a:cs typeface="+mn-cs"/>
              </a:rPr>
              <a:t> geçişi </a:t>
            </a:r>
            <a:r>
              <a:rPr lang="tr-TR" sz="1200" kern="1200" dirty="0" err="1" smtClean="0">
                <a:solidFill>
                  <a:schemeClr val="tx1"/>
                </a:solidFill>
                <a:effectLst/>
                <a:latin typeface="+mn-lt"/>
                <a:ea typeface="+mn-ea"/>
                <a:cs typeface="+mn-cs"/>
              </a:rPr>
              <a:t>gastrointestinal</a:t>
            </a:r>
            <a:r>
              <a:rPr lang="tr-TR" sz="1200" kern="1200" dirty="0" smtClean="0">
                <a:solidFill>
                  <a:schemeClr val="tx1"/>
                </a:solidFill>
                <a:effectLst/>
                <a:latin typeface="+mn-lt"/>
                <a:ea typeface="+mn-ea"/>
                <a:cs typeface="+mn-cs"/>
              </a:rPr>
              <a:t> yolla değil, kan yoluyladır. </a:t>
            </a:r>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34</a:t>
            </a:fld>
            <a:endParaRPr lang="tr-TR"/>
          </a:p>
        </p:txBody>
      </p:sp>
    </p:spTree>
    <p:extLst>
      <p:ext uri="{BB962C8B-B14F-4D97-AF65-F5344CB8AC3E}">
        <p14:creationId xmlns:p14="http://schemas.microsoft.com/office/powerpoint/2010/main" val="78743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t>Genellikle doğumdan sonraki 2-8. haftalar içinde başlar ve en az 2 hafta en çok 1 yıla kadar sürebilir. </a:t>
            </a:r>
            <a:r>
              <a:rPr lang="tr-TR" sz="1400" dirty="0" err="1"/>
              <a:t>Postpartum</a:t>
            </a:r>
            <a:r>
              <a:rPr lang="tr-TR" sz="1400" dirty="0"/>
              <a:t> depresyonun etkeni tam olarak bilinmemektedir. Bazı risk etmenlerini taşıyan kadınlarda daha sık görüldüğü bilinmektedir. Bu risk etmenleri kadının ya da eşinin çalışmaması, sosyal desteğin yetersiz olması, evlilikle ilgili sorunlar, beklenmedik yaşamsal olaylar (ölüm, ayrılık vb.), planlanmamış gebelikler, </a:t>
            </a:r>
            <a:r>
              <a:rPr lang="tr-TR" sz="1400" dirty="0" err="1"/>
              <a:t>multiparite</a:t>
            </a:r>
            <a:r>
              <a:rPr lang="tr-TR" sz="1400" dirty="0"/>
              <a:t>, daha önceki gebeliklerde depresyon geçirilmesi, anne sütü ile beslememe, kayıpla sonlanan gebelik ve doğum deneyimleri, erken anne-bebek ayrılığı ve bebeğin bakımı ile ilgili duyulan endişelerdir. Bir ya da daha fazla risk etkeni olan kadınların doğum sonrasında 1 ya da 2. ayda Edinburgh </a:t>
            </a:r>
            <a:r>
              <a:rPr lang="tr-TR" sz="1400" dirty="0" err="1"/>
              <a:t>Postpartum</a:t>
            </a:r>
            <a:r>
              <a:rPr lang="tr-TR" sz="1400" dirty="0"/>
              <a:t> Depresyon Ölçeği ile taranması önerilmektedir. </a:t>
            </a:r>
            <a:r>
              <a:rPr lang="tr-TR" sz="1400" kern="1200" dirty="0">
                <a:solidFill>
                  <a:schemeClr val="tx1"/>
                </a:solidFill>
                <a:effectLst/>
                <a:latin typeface="+mn-lt"/>
                <a:ea typeface="+mn-ea"/>
                <a:cs typeface="+mn-cs"/>
              </a:rPr>
              <a:t>Sağlık personeli risk taşıyan anneleri belirleyip kesin tanı ve tedavi için uygun merkezlere yönlendirmelidir. </a:t>
            </a:r>
            <a:r>
              <a:rPr lang="tr-TR" sz="1400" dirty="0"/>
              <a:t>Tedavide genel olarak </a:t>
            </a:r>
            <a:r>
              <a:rPr lang="tr-TR" sz="1400" dirty="0" err="1"/>
              <a:t>farmakoterapi</a:t>
            </a:r>
            <a:r>
              <a:rPr lang="tr-TR" sz="1400" dirty="0"/>
              <a:t> ve psikoterapi kullanılmaktadır. Ayrıca günlük yaşam aktiviteleri ve bebeğin bakımına yönelik yardım ve destek tedavinin önemli bir kısmıdır.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38</a:t>
            </a:fld>
            <a:endParaRPr lang="tr-TR"/>
          </a:p>
        </p:txBody>
      </p:sp>
    </p:spTree>
    <p:extLst>
      <p:ext uri="{BB962C8B-B14F-4D97-AF65-F5344CB8AC3E}">
        <p14:creationId xmlns:p14="http://schemas.microsoft.com/office/powerpoint/2010/main" val="276636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39</a:t>
            </a:fld>
            <a:endParaRPr lang="tr-TR"/>
          </a:p>
        </p:txBody>
      </p:sp>
    </p:spTree>
    <p:extLst>
      <p:ext uri="{BB962C8B-B14F-4D97-AF65-F5344CB8AC3E}">
        <p14:creationId xmlns:p14="http://schemas.microsoft.com/office/powerpoint/2010/main" val="356280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Emziren bir anneye sağlık problemi nedeniyle ilaç başlarken annenin ilaç ihtiyacı, ilacın süt üretimine potansiyel etkisi, süte geçen ilaç miktarı, bebeğin yaşı, bebek tarafından ilacın </a:t>
            </a:r>
            <a:r>
              <a:rPr lang="tr-TR" sz="1200" kern="1200" dirty="0" err="1" smtClean="0">
                <a:solidFill>
                  <a:schemeClr val="tx1"/>
                </a:solidFill>
                <a:effectLst/>
                <a:latin typeface="+mn-lt"/>
                <a:ea typeface="+mn-ea"/>
                <a:cs typeface="+mn-cs"/>
              </a:rPr>
              <a:t>absorbsiyonu</a:t>
            </a:r>
            <a:r>
              <a:rPr lang="tr-TR" sz="1200" kern="1200" dirty="0" smtClean="0">
                <a:solidFill>
                  <a:schemeClr val="tx1"/>
                </a:solidFill>
                <a:effectLst/>
                <a:latin typeface="+mn-lt"/>
                <a:ea typeface="+mn-ea"/>
                <a:cs typeface="+mn-cs"/>
              </a:rPr>
              <a:t>, ilacın bebek üzerine yan etkisi göz önünde bulundurulmalıdır.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41</a:t>
            </a:fld>
            <a:endParaRPr lang="tr-TR"/>
          </a:p>
        </p:txBody>
      </p:sp>
    </p:spTree>
    <p:extLst>
      <p:ext uri="{BB962C8B-B14F-4D97-AF65-F5344CB8AC3E}">
        <p14:creationId xmlns:p14="http://schemas.microsoft.com/office/powerpoint/2010/main" val="270597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EC7C02ED-3078-4C4A-87D2-24DA17921118}" type="slidenum">
              <a:rPr lang="tr-TR" smtClean="0"/>
              <a:pPr/>
              <a:t>42</a:t>
            </a:fld>
            <a:endParaRPr lang="tr-TR"/>
          </a:p>
        </p:txBody>
      </p:sp>
    </p:spTree>
    <p:extLst>
      <p:ext uri="{BB962C8B-B14F-4D97-AF65-F5344CB8AC3E}">
        <p14:creationId xmlns:p14="http://schemas.microsoft.com/office/powerpoint/2010/main" val="5829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45</a:t>
            </a:fld>
            <a:endParaRPr lang="tr-TR"/>
          </a:p>
        </p:txBody>
      </p:sp>
    </p:spTree>
    <p:extLst>
      <p:ext uri="{BB962C8B-B14F-4D97-AF65-F5344CB8AC3E}">
        <p14:creationId xmlns:p14="http://schemas.microsoft.com/office/powerpoint/2010/main" val="301018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a:t>Kanser ilaçları ve </a:t>
            </a:r>
            <a:r>
              <a:rPr lang="tr-TR" dirty="0" err="1"/>
              <a:t>metabolitleri</a:t>
            </a:r>
            <a:r>
              <a:rPr lang="tr-TR" dirty="0"/>
              <a:t>: </a:t>
            </a:r>
            <a:r>
              <a:rPr lang="tr-TR" dirty="0" err="1"/>
              <a:t>Sitotoksik</a:t>
            </a:r>
            <a:r>
              <a:rPr lang="tr-TR" dirty="0"/>
              <a:t> kemoterapi alan annenin tedavi sırasında emzirmeyi bırakmasını gereklidir.</a:t>
            </a:r>
          </a:p>
          <a:p>
            <a:pPr lvl="0"/>
            <a:r>
              <a:rPr lang="tr-TR" dirty="0"/>
              <a:t>Radyoaktif maddeler (Emzirme geçici olarak durdurulur.) Radyoaktif  İyot 131, tedavisi alan anneler tedavi bitiminden sonra en erken yaklaşık iki ay sonra emzirmeye tekrar başlayabilir. </a:t>
            </a:r>
          </a:p>
          <a:p>
            <a:pPr lvl="0"/>
            <a:r>
              <a:rPr lang="tr-TR" dirty="0"/>
              <a:t>Aynı zamanda, </a:t>
            </a:r>
            <a:r>
              <a:rPr lang="tr-TR" dirty="0" err="1"/>
              <a:t>topikal</a:t>
            </a:r>
            <a:r>
              <a:rPr lang="tr-TR" dirty="0"/>
              <a:t> iyot veya </a:t>
            </a:r>
            <a:r>
              <a:rPr lang="tr-TR" dirty="0" err="1"/>
              <a:t>iyodoforların</a:t>
            </a:r>
            <a:r>
              <a:rPr lang="tr-TR" dirty="0"/>
              <a:t> (</a:t>
            </a:r>
            <a:r>
              <a:rPr lang="tr-TR" dirty="0" err="1"/>
              <a:t>örn</a:t>
            </a:r>
            <a:r>
              <a:rPr lang="tr-TR" dirty="0"/>
              <a:t>., </a:t>
            </a:r>
            <a:r>
              <a:rPr lang="tr-TR" dirty="0" err="1"/>
              <a:t>Povidon</a:t>
            </a:r>
            <a:r>
              <a:rPr lang="tr-TR" dirty="0"/>
              <a:t> iyot) açık yaralar veya mukozada </a:t>
            </a:r>
            <a:r>
              <a:rPr lang="tr-TR" dirty="0" err="1"/>
              <a:t>topikal</a:t>
            </a:r>
            <a:r>
              <a:rPr lang="tr-TR" dirty="0"/>
              <a:t> olarak kullanılmasının bile emzirilen bebekte </a:t>
            </a:r>
            <a:r>
              <a:rPr lang="tr-TR" dirty="0" err="1"/>
              <a:t>tiroid</a:t>
            </a:r>
            <a:r>
              <a:rPr lang="tr-TR" dirty="0"/>
              <a:t> baskılanması veya elektrolit dengesizliğine yol açtığı gösterilmiştir.</a:t>
            </a:r>
          </a:p>
          <a:p>
            <a:pPr lvl="0"/>
            <a:r>
              <a:rPr lang="tr-TR" dirty="0"/>
              <a:t>Madde kullanımı: Annenin nikotin, alkol, </a:t>
            </a:r>
            <a:r>
              <a:rPr lang="tr-TR" dirty="0" err="1"/>
              <a:t>ekstasy</a:t>
            </a:r>
            <a:r>
              <a:rPr lang="tr-TR" dirty="0"/>
              <a:t>, amfetaminler, kokain gibi </a:t>
            </a:r>
            <a:r>
              <a:rPr lang="tr-TR" dirty="0" err="1"/>
              <a:t>stimülanların</a:t>
            </a:r>
            <a:r>
              <a:rPr lang="tr-TR" dirty="0"/>
              <a:t> kullanımının emzirilen bebekler üzerinde zararlı etkilere sahip olduğu gösterilmiştir. Alkol, </a:t>
            </a:r>
            <a:r>
              <a:rPr lang="tr-TR" dirty="0" err="1"/>
              <a:t>opioidler</a:t>
            </a:r>
            <a:r>
              <a:rPr lang="tr-TR" dirty="0"/>
              <a:t>, </a:t>
            </a:r>
            <a:r>
              <a:rPr lang="tr-TR" dirty="0" err="1"/>
              <a:t>benzodiazepinler</a:t>
            </a:r>
            <a:r>
              <a:rPr lang="tr-TR" dirty="0"/>
              <a:t> ve esrar hem anne hem de bebekte </a:t>
            </a:r>
            <a:r>
              <a:rPr lang="tr-TR" dirty="0" err="1"/>
              <a:t>sedasyona</a:t>
            </a:r>
            <a:r>
              <a:rPr lang="tr-TR" dirty="0"/>
              <a:t> neden olabilir. Madde kullanımı olan anneler ilgili birimlere yönlendirilmelidir.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46</a:t>
            </a:fld>
            <a:endParaRPr lang="tr-TR"/>
          </a:p>
        </p:txBody>
      </p:sp>
    </p:spTree>
    <p:extLst>
      <p:ext uri="{BB962C8B-B14F-4D97-AF65-F5344CB8AC3E}">
        <p14:creationId xmlns:p14="http://schemas.microsoft.com/office/powerpoint/2010/main" val="104878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smtClean="0"/>
              <a:t>Rutin çocukluk çağı aşılarına karşı oluşan </a:t>
            </a:r>
            <a:r>
              <a:rPr lang="tr-TR" dirty="0" err="1" smtClean="0"/>
              <a:t>immün</a:t>
            </a:r>
            <a:r>
              <a:rPr lang="tr-TR" dirty="0" smtClean="0"/>
              <a:t> yanıtta sütte </a:t>
            </a:r>
            <a:r>
              <a:rPr lang="tr-TR" dirty="0" err="1" smtClean="0"/>
              <a:t>maternal</a:t>
            </a:r>
            <a:r>
              <a:rPr lang="tr-TR" dirty="0" smtClean="0"/>
              <a:t> antikor varlığına rağmen, emzirmenin olumsuz etkisi beklenmez. </a:t>
            </a:r>
          </a:p>
          <a:p>
            <a:pPr lvl="0"/>
            <a:r>
              <a:rPr lang="tr-TR" dirty="0" smtClean="0"/>
              <a:t>Emzirme aşı sonrası ateş reaksiyonunu azaltıcı etki gösterir.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Emziren anneye </a:t>
            </a:r>
            <a:r>
              <a:rPr lang="tr-TR" dirty="0" err="1" smtClean="0"/>
              <a:t>inaktif</a:t>
            </a:r>
            <a:r>
              <a:rPr lang="tr-TR" dirty="0" smtClean="0"/>
              <a:t> aşıların (difteri-</a:t>
            </a:r>
            <a:r>
              <a:rPr lang="tr-TR" dirty="0" err="1" smtClean="0"/>
              <a:t>tetanoz</a:t>
            </a:r>
            <a:r>
              <a:rPr lang="tr-TR" dirty="0" smtClean="0"/>
              <a:t>-</a:t>
            </a:r>
            <a:r>
              <a:rPr lang="tr-TR" dirty="0" err="1" smtClean="0"/>
              <a:t>inaktif</a:t>
            </a:r>
            <a:r>
              <a:rPr lang="tr-TR" dirty="0" smtClean="0"/>
              <a:t> </a:t>
            </a:r>
            <a:r>
              <a:rPr lang="tr-TR" dirty="0" err="1" smtClean="0"/>
              <a:t>polio</a:t>
            </a:r>
            <a:r>
              <a:rPr lang="tr-TR" dirty="0" smtClean="0"/>
              <a:t>, </a:t>
            </a:r>
            <a:r>
              <a:rPr lang="tr-TR" dirty="0" err="1" smtClean="0"/>
              <a:t>asellüler</a:t>
            </a:r>
            <a:r>
              <a:rPr lang="tr-TR" dirty="0" smtClean="0"/>
              <a:t> boğmaca, </a:t>
            </a:r>
            <a:r>
              <a:rPr lang="tr-TR" dirty="0" err="1" smtClean="0"/>
              <a:t>influenza</a:t>
            </a:r>
            <a:r>
              <a:rPr lang="tr-TR" dirty="0" smtClean="0"/>
              <a:t>, hepatit A, hepatit B, </a:t>
            </a:r>
            <a:r>
              <a:rPr lang="tr-TR" dirty="0" err="1" smtClean="0"/>
              <a:t>human</a:t>
            </a:r>
            <a:r>
              <a:rPr lang="tr-TR" dirty="0" smtClean="0"/>
              <a:t> </a:t>
            </a:r>
            <a:r>
              <a:rPr lang="tr-TR" dirty="0" err="1" smtClean="0"/>
              <a:t>papilloma</a:t>
            </a:r>
            <a:r>
              <a:rPr lang="tr-TR" dirty="0" smtClean="0"/>
              <a:t> </a:t>
            </a:r>
            <a:r>
              <a:rPr lang="tr-TR" dirty="0" err="1" smtClean="0"/>
              <a:t>virus</a:t>
            </a:r>
            <a:r>
              <a:rPr lang="tr-TR" dirty="0" smtClean="0"/>
              <a:t>) yapılması bebeğe zarar vermesi beklenmez.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Sarı humma ve çiçek aşısı olası yan etki aşısından acil durumlar dışında emziren anneye yapılması önerilmez.</a:t>
            </a:r>
          </a:p>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49</a:t>
            </a:fld>
            <a:endParaRPr lang="tr-TR"/>
          </a:p>
        </p:txBody>
      </p:sp>
    </p:spTree>
    <p:extLst>
      <p:ext uri="{BB962C8B-B14F-4D97-AF65-F5344CB8AC3E}">
        <p14:creationId xmlns:p14="http://schemas.microsoft.com/office/powerpoint/2010/main" val="56973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smtClean="0">
                <a:solidFill>
                  <a:schemeClr val="tx1"/>
                </a:solidFill>
                <a:effectLst/>
                <a:latin typeface="+mn-lt"/>
                <a:ea typeface="+mn-ea"/>
                <a:cs typeface="+mn-cs"/>
              </a:rPr>
              <a:t>Emzirmenin kesilmesinde, süt miktarının yetersiz olduğunun düşünülmesi en sık nedenlerden biridir. Herhangi bir </a:t>
            </a:r>
            <a:r>
              <a:rPr lang="tr-TR" sz="1200" kern="1200" dirty="0" err="1" smtClean="0">
                <a:solidFill>
                  <a:schemeClr val="tx1"/>
                </a:solidFill>
                <a:effectLst/>
                <a:latin typeface="+mn-lt"/>
                <a:ea typeface="+mn-ea"/>
                <a:cs typeface="+mn-cs"/>
              </a:rPr>
              <a:t>galaktogog</a:t>
            </a:r>
            <a:r>
              <a:rPr lang="tr-TR" sz="1200" kern="1200" dirty="0" smtClean="0">
                <a:solidFill>
                  <a:schemeClr val="tx1"/>
                </a:solidFill>
                <a:effectLst/>
                <a:latin typeface="+mn-lt"/>
                <a:ea typeface="+mn-ea"/>
                <a:cs typeface="+mn-cs"/>
              </a:rPr>
              <a:t> kullanımından önce emzirme ile ilgili bir problem olup olmadığı (emzirme sıklığı, göğsün boşalması </a:t>
            </a:r>
            <a:r>
              <a:rPr lang="tr-TR" sz="1200" kern="1200" dirty="0" err="1" smtClean="0">
                <a:solidFill>
                  <a:schemeClr val="tx1"/>
                </a:solidFill>
                <a:effectLst/>
                <a:latin typeface="+mn-lt"/>
                <a:ea typeface="+mn-ea"/>
                <a:cs typeface="+mn-cs"/>
              </a:rPr>
              <a:t>vb</a:t>
            </a:r>
            <a:r>
              <a:rPr lang="tr-TR" sz="1200" kern="1200" dirty="0" smtClean="0">
                <a:solidFill>
                  <a:schemeClr val="tx1"/>
                </a:solidFill>
                <a:effectLst/>
                <a:latin typeface="+mn-lt"/>
                <a:ea typeface="+mn-ea"/>
                <a:cs typeface="+mn-cs"/>
              </a:rPr>
              <a:t>) veya tedavi edilebilir bir durum olup olmadığı (annede </a:t>
            </a:r>
            <a:r>
              <a:rPr lang="tr-TR" sz="1200" kern="1200" dirty="0" err="1" smtClean="0">
                <a:solidFill>
                  <a:schemeClr val="tx1"/>
                </a:solidFill>
                <a:effectLst/>
                <a:latin typeface="+mn-lt"/>
                <a:ea typeface="+mn-ea"/>
                <a:cs typeface="+mn-cs"/>
              </a:rPr>
              <a:t>hipotiroidizm</a:t>
            </a:r>
            <a:r>
              <a:rPr lang="tr-TR" sz="1200" kern="1200" dirty="0" smtClean="0">
                <a:solidFill>
                  <a:schemeClr val="tx1"/>
                </a:solidFill>
                <a:effectLst/>
                <a:latin typeface="+mn-lt"/>
                <a:ea typeface="+mn-ea"/>
                <a:cs typeface="+mn-cs"/>
              </a:rPr>
              <a:t>, ilaç </a:t>
            </a:r>
            <a:r>
              <a:rPr lang="tr-TR" sz="1200" kern="1200" dirty="0" err="1" smtClean="0">
                <a:solidFill>
                  <a:schemeClr val="tx1"/>
                </a:solidFill>
                <a:effectLst/>
                <a:latin typeface="+mn-lt"/>
                <a:ea typeface="+mn-ea"/>
                <a:cs typeface="+mn-cs"/>
              </a:rPr>
              <a:t>kullanmı</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vb</a:t>
            </a:r>
            <a:r>
              <a:rPr lang="tr-TR" sz="1200" kern="1200" dirty="0" smtClean="0">
                <a:solidFill>
                  <a:schemeClr val="tx1"/>
                </a:solidFill>
                <a:effectLst/>
                <a:latin typeface="+mn-lt"/>
                <a:ea typeface="+mn-ea"/>
                <a:cs typeface="+mn-cs"/>
              </a:rPr>
              <a:t>) değerlendirilmelidir. </a:t>
            </a:r>
            <a:r>
              <a:rPr lang="tr-TR" sz="1200" kern="1200" dirty="0" err="1" smtClean="0">
                <a:solidFill>
                  <a:schemeClr val="tx1"/>
                </a:solidFill>
                <a:effectLst/>
                <a:latin typeface="+mn-lt"/>
                <a:ea typeface="+mn-ea"/>
                <a:cs typeface="+mn-cs"/>
              </a:rPr>
              <a:t>Galaktogog</a:t>
            </a:r>
            <a:r>
              <a:rPr lang="tr-TR" sz="1200" kern="1200" dirty="0" smtClean="0">
                <a:solidFill>
                  <a:schemeClr val="tx1"/>
                </a:solidFill>
                <a:effectLst/>
                <a:latin typeface="+mn-lt"/>
                <a:ea typeface="+mn-ea"/>
                <a:cs typeface="+mn-cs"/>
              </a:rPr>
              <a:t> kullanımı evlat edinmiş annede </a:t>
            </a:r>
            <a:r>
              <a:rPr lang="tr-TR" sz="1200" kern="1200" dirty="0" err="1" smtClean="0">
                <a:solidFill>
                  <a:schemeClr val="tx1"/>
                </a:solidFill>
                <a:effectLst/>
                <a:latin typeface="+mn-lt"/>
                <a:ea typeface="+mn-ea"/>
                <a:cs typeface="+mn-cs"/>
              </a:rPr>
              <a:t>relaktasyon</a:t>
            </a:r>
            <a:r>
              <a:rPr lang="tr-TR" sz="1200" kern="1200" dirty="0" smtClean="0">
                <a:solidFill>
                  <a:schemeClr val="tx1"/>
                </a:solidFill>
                <a:effectLst/>
                <a:latin typeface="+mn-lt"/>
                <a:ea typeface="+mn-ea"/>
                <a:cs typeface="+mn-cs"/>
              </a:rPr>
              <a:t> (anne sütü yapımını tekrar getirmek) ve anne veya bebek hastalığı veya ayrılığı nedeniyle azalmış süt miktarını arttırmak amacıyla olabilir. </a:t>
            </a:r>
          </a:p>
          <a:p>
            <a:pPr lvl="0"/>
            <a:r>
              <a:rPr lang="tr-TR" sz="1200" b="1" kern="1200" dirty="0" err="1" smtClean="0">
                <a:solidFill>
                  <a:schemeClr val="tx1"/>
                </a:solidFill>
                <a:effectLst/>
                <a:latin typeface="+mn-lt"/>
                <a:ea typeface="+mn-ea"/>
                <a:cs typeface="+mn-cs"/>
              </a:rPr>
              <a:t>Metokloropamid</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Santral sinir sisteminde </a:t>
            </a:r>
            <a:r>
              <a:rPr lang="tr-TR" sz="1200" kern="1200" dirty="0" err="1" smtClean="0">
                <a:solidFill>
                  <a:schemeClr val="tx1"/>
                </a:solidFill>
                <a:effectLst/>
                <a:latin typeface="+mn-lt"/>
                <a:ea typeface="+mn-ea"/>
                <a:cs typeface="+mn-cs"/>
              </a:rPr>
              <a:t>dopamin</a:t>
            </a:r>
            <a:r>
              <a:rPr lang="tr-TR" sz="1200" kern="1200" dirty="0" smtClean="0">
                <a:solidFill>
                  <a:schemeClr val="tx1"/>
                </a:solidFill>
                <a:effectLst/>
                <a:latin typeface="+mn-lt"/>
                <a:ea typeface="+mn-ea"/>
                <a:cs typeface="+mn-cs"/>
              </a:rPr>
              <a:t> salınımını engelleyerek </a:t>
            </a:r>
            <a:r>
              <a:rPr lang="tr-TR" sz="1200" kern="1200" dirty="0" err="1" smtClean="0">
                <a:solidFill>
                  <a:schemeClr val="tx1"/>
                </a:solidFill>
                <a:effectLst/>
                <a:latin typeface="+mn-lt"/>
                <a:ea typeface="+mn-ea"/>
                <a:cs typeface="+mn-cs"/>
              </a:rPr>
              <a:t>laktasyonu</a:t>
            </a:r>
            <a:r>
              <a:rPr lang="tr-TR" sz="1200" kern="1200" dirty="0" smtClean="0">
                <a:solidFill>
                  <a:schemeClr val="tx1"/>
                </a:solidFill>
                <a:effectLst/>
                <a:latin typeface="+mn-lt"/>
                <a:ea typeface="+mn-ea"/>
                <a:cs typeface="+mn-cs"/>
              </a:rPr>
              <a:t> arttırır. </a:t>
            </a:r>
            <a:r>
              <a:rPr lang="tr-TR" sz="1200" kern="1200" dirty="0" err="1" smtClean="0">
                <a:solidFill>
                  <a:schemeClr val="tx1"/>
                </a:solidFill>
                <a:effectLst/>
                <a:latin typeface="+mn-lt"/>
                <a:ea typeface="+mn-ea"/>
                <a:cs typeface="+mn-cs"/>
              </a:rPr>
              <a:t>İnfantlarda</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antireflü</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antiemetik</a:t>
            </a:r>
            <a:r>
              <a:rPr lang="tr-TR" sz="1200" kern="1200" dirty="0" smtClean="0">
                <a:solidFill>
                  <a:schemeClr val="tx1"/>
                </a:solidFill>
                <a:effectLst/>
                <a:latin typeface="+mn-lt"/>
                <a:ea typeface="+mn-ea"/>
                <a:cs typeface="+mn-cs"/>
              </a:rPr>
              <a:t> olarak kullanılmaktadır. Çoğu çalışmada süt üretiminin başlatılması ve arttırılması aşamasında etkili olduğu gösterilmiştir. Annede huzursuzluk, sersemlik, halsizlik, </a:t>
            </a:r>
            <a:r>
              <a:rPr lang="tr-TR" sz="1200" kern="1200" dirty="0" err="1" smtClean="0">
                <a:solidFill>
                  <a:schemeClr val="tx1"/>
                </a:solidFill>
                <a:effectLst/>
                <a:latin typeface="+mn-lt"/>
                <a:ea typeface="+mn-ea"/>
                <a:cs typeface="+mn-cs"/>
              </a:rPr>
              <a:t>diyare</a:t>
            </a:r>
            <a:r>
              <a:rPr lang="tr-TR" sz="1200" kern="1200" dirty="0" smtClean="0">
                <a:solidFill>
                  <a:schemeClr val="tx1"/>
                </a:solidFill>
                <a:effectLst/>
                <a:latin typeface="+mn-lt"/>
                <a:ea typeface="+mn-ea"/>
                <a:cs typeface="+mn-cs"/>
              </a:rPr>
              <a:t> yapabilir. Uykusuzluk, baş ağrısı, baş dönmesi, bilinçte </a:t>
            </a:r>
            <a:r>
              <a:rPr lang="tr-TR" sz="1200" kern="1200" dirty="0" err="1" smtClean="0">
                <a:solidFill>
                  <a:schemeClr val="tx1"/>
                </a:solidFill>
                <a:effectLst/>
                <a:latin typeface="+mn-lt"/>
                <a:ea typeface="+mn-ea"/>
                <a:cs typeface="+mn-cs"/>
              </a:rPr>
              <a:t>konfüzyon</a:t>
            </a:r>
            <a:r>
              <a:rPr lang="tr-TR" sz="1200" kern="1200" dirty="0" smtClean="0">
                <a:solidFill>
                  <a:schemeClr val="tx1"/>
                </a:solidFill>
                <a:effectLst/>
                <a:latin typeface="+mn-lt"/>
                <a:ea typeface="+mn-ea"/>
                <a:cs typeface="+mn-cs"/>
              </a:rPr>
              <a:t>, depresyon, </a:t>
            </a:r>
            <a:r>
              <a:rPr lang="tr-TR" sz="1200" kern="1200" dirty="0" err="1" smtClean="0">
                <a:solidFill>
                  <a:schemeClr val="tx1"/>
                </a:solidFill>
                <a:effectLst/>
                <a:latin typeface="+mn-lt"/>
                <a:ea typeface="+mn-ea"/>
                <a:cs typeface="+mn-cs"/>
              </a:rPr>
              <a:t>anksiyete</a:t>
            </a:r>
            <a:r>
              <a:rPr lang="tr-TR" sz="1200" kern="1200" dirty="0" smtClean="0">
                <a:solidFill>
                  <a:schemeClr val="tx1"/>
                </a:solidFill>
                <a:effectLst/>
                <a:latin typeface="+mn-lt"/>
                <a:ea typeface="+mn-ea"/>
                <a:cs typeface="+mn-cs"/>
              </a:rPr>
              <a:t> veya ajitasyon olursa ilacı kesmek gerekir. Akut </a:t>
            </a:r>
            <a:r>
              <a:rPr lang="tr-TR" sz="1200" kern="1200" dirty="0" err="1" smtClean="0">
                <a:solidFill>
                  <a:schemeClr val="tx1"/>
                </a:solidFill>
                <a:effectLst/>
                <a:latin typeface="+mn-lt"/>
                <a:ea typeface="+mn-ea"/>
                <a:cs typeface="+mn-cs"/>
              </a:rPr>
              <a:t>distonik</a:t>
            </a:r>
            <a:r>
              <a:rPr lang="tr-TR" sz="1200" kern="1200" dirty="0" smtClean="0">
                <a:solidFill>
                  <a:schemeClr val="tx1"/>
                </a:solidFill>
                <a:effectLst/>
                <a:latin typeface="+mn-lt"/>
                <a:ea typeface="+mn-ea"/>
                <a:cs typeface="+mn-cs"/>
              </a:rPr>
              <a:t> reaksiyonlar nadirdir (% 0.05 den az). Epilepsisi olan ve </a:t>
            </a:r>
            <a:r>
              <a:rPr lang="tr-TR" sz="1200" kern="1200" dirty="0" err="1" smtClean="0">
                <a:solidFill>
                  <a:schemeClr val="tx1"/>
                </a:solidFill>
                <a:effectLst/>
                <a:latin typeface="+mn-lt"/>
                <a:ea typeface="+mn-ea"/>
                <a:cs typeface="+mn-cs"/>
              </a:rPr>
              <a:t>antiepileptik</a:t>
            </a:r>
            <a:r>
              <a:rPr lang="tr-TR" sz="1200" kern="1200" dirty="0" smtClean="0">
                <a:solidFill>
                  <a:schemeClr val="tx1"/>
                </a:solidFill>
                <a:effectLst/>
                <a:latin typeface="+mn-lt"/>
                <a:ea typeface="+mn-ea"/>
                <a:cs typeface="+mn-cs"/>
              </a:rPr>
              <a:t> ilaç kullanan hastalara, depresyonu olan veya </a:t>
            </a:r>
            <a:r>
              <a:rPr lang="tr-TR" sz="1200" kern="1200" dirty="0" err="1" smtClean="0">
                <a:solidFill>
                  <a:schemeClr val="tx1"/>
                </a:solidFill>
                <a:effectLst/>
                <a:latin typeface="+mn-lt"/>
                <a:ea typeface="+mn-ea"/>
                <a:cs typeface="+mn-cs"/>
              </a:rPr>
              <a:t>antidepresan</a:t>
            </a:r>
            <a:r>
              <a:rPr lang="tr-TR" sz="1200" kern="1200" dirty="0" smtClean="0">
                <a:solidFill>
                  <a:schemeClr val="tx1"/>
                </a:solidFill>
                <a:effectLst/>
                <a:latin typeface="+mn-lt"/>
                <a:ea typeface="+mn-ea"/>
                <a:cs typeface="+mn-cs"/>
              </a:rPr>
              <a:t> kullananlara, </a:t>
            </a:r>
            <a:r>
              <a:rPr lang="tr-TR" sz="1200" kern="1200" dirty="0" err="1" smtClean="0">
                <a:solidFill>
                  <a:schemeClr val="tx1"/>
                </a:solidFill>
                <a:effectLst/>
                <a:latin typeface="+mn-lt"/>
                <a:ea typeface="+mn-ea"/>
                <a:cs typeface="+mn-cs"/>
              </a:rPr>
              <a:t>feokromasitoması</a:t>
            </a:r>
            <a:r>
              <a:rPr lang="tr-TR" sz="1200" kern="1200" dirty="0" smtClean="0">
                <a:solidFill>
                  <a:schemeClr val="tx1"/>
                </a:solidFill>
                <a:effectLst/>
                <a:latin typeface="+mn-lt"/>
                <a:ea typeface="+mn-ea"/>
                <a:cs typeface="+mn-cs"/>
              </a:rPr>
              <a:t> ve kontrol edilemeyen hipertansiyonu olan hastalara, </a:t>
            </a:r>
            <a:r>
              <a:rPr lang="tr-TR" sz="1200" kern="1200" dirty="0" err="1" smtClean="0">
                <a:solidFill>
                  <a:schemeClr val="tx1"/>
                </a:solidFill>
                <a:effectLst/>
                <a:latin typeface="+mn-lt"/>
                <a:ea typeface="+mn-ea"/>
                <a:cs typeface="+mn-cs"/>
              </a:rPr>
              <a:t>intestinal</a:t>
            </a:r>
            <a:r>
              <a:rPr lang="tr-TR" sz="1200" kern="1200" dirty="0" smtClean="0">
                <a:solidFill>
                  <a:schemeClr val="tx1"/>
                </a:solidFill>
                <a:effectLst/>
                <a:latin typeface="+mn-lt"/>
                <a:ea typeface="+mn-ea"/>
                <a:cs typeface="+mn-cs"/>
              </a:rPr>
              <a:t> obstrüksiyonu ve kanaması olan hastalara veya ilaca daha öncede alerjisi veya reaksiyonu olanlara verilmemelidir. </a:t>
            </a:r>
            <a:r>
              <a:rPr lang="tr-TR" sz="1200" kern="1200" dirty="0" err="1" smtClean="0">
                <a:solidFill>
                  <a:schemeClr val="tx1"/>
                </a:solidFill>
                <a:effectLst/>
                <a:latin typeface="+mn-lt"/>
                <a:ea typeface="+mn-ea"/>
                <a:cs typeface="+mn-cs"/>
              </a:rPr>
              <a:t>Metokloropamid</a:t>
            </a:r>
            <a:r>
              <a:rPr lang="tr-TR" sz="1200" kern="1200" dirty="0" smtClean="0">
                <a:solidFill>
                  <a:schemeClr val="tx1"/>
                </a:solidFill>
                <a:effectLst/>
                <a:latin typeface="+mn-lt"/>
                <a:ea typeface="+mn-ea"/>
                <a:cs typeface="+mn-cs"/>
              </a:rPr>
              <a:t> anne sütüne geçer fakat araştırmalarda </a:t>
            </a:r>
            <a:r>
              <a:rPr lang="tr-TR" sz="1200" kern="1200" dirty="0" err="1" smtClean="0">
                <a:solidFill>
                  <a:schemeClr val="tx1"/>
                </a:solidFill>
                <a:effectLst/>
                <a:latin typeface="+mn-lt"/>
                <a:ea typeface="+mn-ea"/>
                <a:cs typeface="+mn-cs"/>
              </a:rPr>
              <a:t>metokloropamid</a:t>
            </a:r>
            <a:r>
              <a:rPr lang="tr-TR" sz="1200" kern="1200" dirty="0" smtClean="0">
                <a:solidFill>
                  <a:schemeClr val="tx1"/>
                </a:solidFill>
                <a:effectLst/>
                <a:latin typeface="+mn-lt"/>
                <a:ea typeface="+mn-ea"/>
                <a:cs typeface="+mn-cs"/>
              </a:rPr>
              <a:t> kullanan annelerin bebeklerinde yan etki gözlenmemiştir. Doz: 30-40 mg/gün 3-4 doz, tam doz olarak 7-14 gün kullanıp, 5-7 günde azaltılarak kesilir. Doz </a:t>
            </a:r>
            <a:r>
              <a:rPr lang="tr-TR" sz="1200" kern="1200" dirty="0" err="1" smtClean="0">
                <a:solidFill>
                  <a:schemeClr val="tx1"/>
                </a:solidFill>
                <a:effectLst/>
                <a:latin typeface="+mn-lt"/>
                <a:ea typeface="+mn-ea"/>
                <a:cs typeface="+mn-cs"/>
              </a:rPr>
              <a:t>azaltımında</a:t>
            </a:r>
            <a:r>
              <a:rPr lang="tr-TR" sz="1200" kern="1200" dirty="0" smtClean="0">
                <a:solidFill>
                  <a:schemeClr val="tx1"/>
                </a:solidFill>
                <a:effectLst/>
                <a:latin typeface="+mn-lt"/>
                <a:ea typeface="+mn-ea"/>
                <a:cs typeface="+mn-cs"/>
              </a:rPr>
              <a:t> süt miktarında azalma olursa düşük dozla uzun süre devam edilebilir. Uzun süreli kullanımda depresyon gelişebilir. </a:t>
            </a:r>
          </a:p>
          <a:p>
            <a:pPr lvl="0"/>
            <a:r>
              <a:rPr lang="tr-TR" sz="1200" b="1" kern="1200" dirty="0" err="1" smtClean="0">
                <a:solidFill>
                  <a:schemeClr val="tx1"/>
                </a:solidFill>
                <a:effectLst/>
                <a:latin typeface="+mn-lt"/>
                <a:ea typeface="+mn-ea"/>
                <a:cs typeface="+mn-cs"/>
              </a:rPr>
              <a:t>Domperidon</a:t>
            </a:r>
            <a:r>
              <a:rPr lang="tr-TR" sz="1200" b="1" kern="1200" dirty="0" smtClean="0">
                <a:solidFill>
                  <a:schemeClr val="tx1"/>
                </a:solidFill>
                <a:effectLst/>
                <a:latin typeface="+mn-lt"/>
                <a:ea typeface="+mn-ea"/>
                <a:cs typeface="+mn-cs"/>
              </a:rPr>
              <a:t>:</a:t>
            </a:r>
            <a:r>
              <a:rPr lang="tr-TR" sz="1200" b="1" i="1"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Antireflü</a:t>
            </a:r>
            <a:r>
              <a:rPr lang="tr-TR" sz="1200" kern="1200" dirty="0" smtClean="0">
                <a:solidFill>
                  <a:schemeClr val="tx1"/>
                </a:solidFill>
                <a:effectLst/>
                <a:latin typeface="+mn-lt"/>
                <a:ea typeface="+mn-ea"/>
                <a:cs typeface="+mn-cs"/>
              </a:rPr>
              <a:t> ve anti </a:t>
            </a:r>
            <a:r>
              <a:rPr lang="tr-TR" sz="1200" kern="1200" dirty="0" err="1" smtClean="0">
                <a:solidFill>
                  <a:schemeClr val="tx1"/>
                </a:solidFill>
                <a:effectLst/>
                <a:latin typeface="+mn-lt"/>
                <a:ea typeface="+mn-ea"/>
                <a:cs typeface="+mn-cs"/>
              </a:rPr>
              <a:t>emetik</a:t>
            </a:r>
            <a:r>
              <a:rPr lang="tr-TR" sz="1200" kern="1200" dirty="0" smtClean="0">
                <a:solidFill>
                  <a:schemeClr val="tx1"/>
                </a:solidFill>
                <a:effectLst/>
                <a:latin typeface="+mn-lt"/>
                <a:ea typeface="+mn-ea"/>
                <a:cs typeface="+mn-cs"/>
              </a:rPr>
              <a:t> etkisi için kullanılan </a:t>
            </a:r>
            <a:r>
              <a:rPr lang="tr-TR" sz="1200" kern="1200" dirty="0" err="1" smtClean="0">
                <a:solidFill>
                  <a:schemeClr val="tx1"/>
                </a:solidFill>
                <a:effectLst/>
                <a:latin typeface="+mn-lt"/>
                <a:ea typeface="+mn-ea"/>
                <a:cs typeface="+mn-cs"/>
              </a:rPr>
              <a:t>dopamin</a:t>
            </a:r>
            <a:r>
              <a:rPr lang="tr-TR" sz="1200" kern="1200" dirty="0" smtClean="0">
                <a:solidFill>
                  <a:schemeClr val="tx1"/>
                </a:solidFill>
                <a:effectLst/>
                <a:latin typeface="+mn-lt"/>
                <a:ea typeface="+mn-ea"/>
                <a:cs typeface="+mn-cs"/>
              </a:rPr>
              <a:t> antagonistidir. </a:t>
            </a:r>
            <a:r>
              <a:rPr lang="tr-TR" sz="1200" kern="1200" dirty="0" err="1" smtClean="0">
                <a:solidFill>
                  <a:schemeClr val="tx1"/>
                </a:solidFill>
                <a:effectLst/>
                <a:latin typeface="+mn-lt"/>
                <a:ea typeface="+mn-ea"/>
                <a:cs typeface="+mn-cs"/>
              </a:rPr>
              <a:t>Metokloropamide</a:t>
            </a:r>
            <a:r>
              <a:rPr lang="tr-TR" sz="1200" kern="1200" dirty="0" smtClean="0">
                <a:solidFill>
                  <a:schemeClr val="tx1"/>
                </a:solidFill>
                <a:effectLst/>
                <a:latin typeface="+mn-lt"/>
                <a:ea typeface="+mn-ea"/>
                <a:cs typeface="+mn-cs"/>
              </a:rPr>
              <a:t> göre </a:t>
            </a:r>
            <a:r>
              <a:rPr lang="tr-TR" sz="1200" kern="1200" dirty="0" err="1" smtClean="0">
                <a:solidFill>
                  <a:schemeClr val="tx1"/>
                </a:solidFill>
                <a:effectLst/>
                <a:latin typeface="+mn-lt"/>
                <a:ea typeface="+mn-ea"/>
                <a:cs typeface="+mn-cs"/>
              </a:rPr>
              <a:t>ektrapiramidal</a:t>
            </a:r>
            <a:r>
              <a:rPr lang="tr-TR" sz="1200" kern="1200" dirty="0" smtClean="0">
                <a:solidFill>
                  <a:schemeClr val="tx1"/>
                </a:solidFill>
                <a:effectLst/>
                <a:latin typeface="+mn-lt"/>
                <a:ea typeface="+mn-ea"/>
                <a:cs typeface="+mn-cs"/>
              </a:rPr>
              <a:t> yan etkileri daha azdır. Ağızda kuruluk, baş ağrısı, </a:t>
            </a:r>
            <a:r>
              <a:rPr lang="tr-TR" sz="1200" kern="1200" dirty="0" err="1" smtClean="0">
                <a:solidFill>
                  <a:schemeClr val="tx1"/>
                </a:solidFill>
                <a:effectLst/>
                <a:latin typeface="+mn-lt"/>
                <a:ea typeface="+mn-ea"/>
                <a:cs typeface="+mn-cs"/>
              </a:rPr>
              <a:t>abdominal</a:t>
            </a:r>
            <a:r>
              <a:rPr lang="tr-TR" sz="1200" kern="1200" dirty="0" smtClean="0">
                <a:solidFill>
                  <a:schemeClr val="tx1"/>
                </a:solidFill>
                <a:effectLst/>
                <a:latin typeface="+mn-lt"/>
                <a:ea typeface="+mn-ea"/>
                <a:cs typeface="+mn-cs"/>
              </a:rPr>
              <a:t> kramp yapabilir. Sürekli yüksek doz kullanan </a:t>
            </a:r>
            <a:r>
              <a:rPr lang="tr-TR" sz="1200" kern="1200" dirty="0" err="1" smtClean="0">
                <a:solidFill>
                  <a:schemeClr val="tx1"/>
                </a:solidFill>
                <a:effectLst/>
                <a:latin typeface="+mn-lt"/>
                <a:ea typeface="+mn-ea"/>
                <a:cs typeface="+mn-cs"/>
              </a:rPr>
              <a:t>rodentlerde</a:t>
            </a:r>
            <a:r>
              <a:rPr lang="tr-TR" sz="1200" kern="1200" dirty="0" smtClean="0">
                <a:solidFill>
                  <a:schemeClr val="tx1"/>
                </a:solidFill>
                <a:effectLst/>
                <a:latin typeface="+mn-lt"/>
                <a:ea typeface="+mn-ea"/>
                <a:cs typeface="+mn-cs"/>
              </a:rPr>
              <a:t> meme kanserine neden olmuştur. İnsanlarda böyle bir etki bildirilmemiştir. </a:t>
            </a:r>
            <a:r>
              <a:rPr lang="tr-TR" sz="1200" kern="1200" dirty="0" err="1" smtClean="0">
                <a:solidFill>
                  <a:schemeClr val="tx1"/>
                </a:solidFill>
                <a:effectLst/>
                <a:latin typeface="+mn-lt"/>
                <a:ea typeface="+mn-ea"/>
                <a:cs typeface="+mn-cs"/>
              </a:rPr>
              <a:t>Gastrointestinal</a:t>
            </a:r>
            <a:r>
              <a:rPr lang="tr-TR" sz="1200" kern="1200" dirty="0" smtClean="0">
                <a:solidFill>
                  <a:schemeClr val="tx1"/>
                </a:solidFill>
                <a:effectLst/>
                <a:latin typeface="+mn-lt"/>
                <a:ea typeface="+mn-ea"/>
                <a:cs typeface="+mn-cs"/>
              </a:rPr>
              <a:t> kanama, obstrüksiyon ve </a:t>
            </a:r>
            <a:r>
              <a:rPr lang="tr-TR" sz="1200" kern="1200" dirty="0" err="1" smtClean="0">
                <a:solidFill>
                  <a:schemeClr val="tx1"/>
                </a:solidFill>
                <a:effectLst/>
                <a:latin typeface="+mn-lt"/>
                <a:ea typeface="+mn-ea"/>
                <a:cs typeface="+mn-cs"/>
              </a:rPr>
              <a:t>perforasyon</a:t>
            </a:r>
            <a:r>
              <a:rPr lang="tr-TR" sz="1200" kern="1200" dirty="0" smtClean="0">
                <a:solidFill>
                  <a:schemeClr val="tx1"/>
                </a:solidFill>
                <a:effectLst/>
                <a:latin typeface="+mn-lt"/>
                <a:ea typeface="+mn-ea"/>
                <a:cs typeface="+mn-cs"/>
              </a:rPr>
              <a:t> durumlarında önerilmez. Doz 10-20 mg/gün 3-4 doz 3-8 hafta kullanımı önerilir. Etkisinin başlaması 3.gün-3. hafta arasındadır.  </a:t>
            </a:r>
          </a:p>
          <a:p>
            <a:pPr lvl="0"/>
            <a:r>
              <a:rPr lang="tr-TR" sz="1200" b="1" kern="1200" dirty="0" err="1" smtClean="0">
                <a:solidFill>
                  <a:schemeClr val="tx1"/>
                </a:solidFill>
                <a:effectLst/>
                <a:latin typeface="+mn-lt"/>
                <a:ea typeface="+mn-ea"/>
                <a:cs typeface="+mn-cs"/>
              </a:rPr>
              <a:t>Çemenotu</a:t>
            </a:r>
            <a:r>
              <a:rPr lang="tr-TR" sz="1200" kern="1200" dirty="0" smtClean="0">
                <a:solidFill>
                  <a:schemeClr val="tx1"/>
                </a:solidFill>
                <a:effectLst/>
                <a:latin typeface="+mn-lt"/>
                <a:ea typeface="+mn-ea"/>
                <a:cs typeface="+mn-cs"/>
              </a:rPr>
              <a:t>:</a:t>
            </a:r>
            <a:r>
              <a:rPr lang="tr-TR" sz="1200" i="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En sık tavsiye edilen bitkisel </a:t>
            </a:r>
            <a:r>
              <a:rPr lang="tr-TR" sz="1200" kern="1200" dirty="0" err="1" smtClean="0">
                <a:solidFill>
                  <a:schemeClr val="tx1"/>
                </a:solidFill>
                <a:effectLst/>
                <a:latin typeface="+mn-lt"/>
                <a:ea typeface="+mn-ea"/>
                <a:cs typeface="+mn-cs"/>
              </a:rPr>
              <a:t>galaktogogtur</a:t>
            </a:r>
            <a:r>
              <a:rPr lang="tr-TR" sz="1200" kern="1200" dirty="0" smtClean="0">
                <a:solidFill>
                  <a:schemeClr val="tx1"/>
                </a:solidFill>
                <a:effectLst/>
                <a:latin typeface="+mn-lt"/>
                <a:ea typeface="+mn-ea"/>
                <a:cs typeface="+mn-cs"/>
              </a:rPr>
              <a:t>. Standart dozu olmasa da günlük önerilen doz 3-4 kez 1-4 kapsüldür. Emzirmenin tekrar başlatılacağı veya evlat edinme durumunda daha yüksek kullanımı gerekebilir. En sık görülen yan etkiler ter, süt ve idrarda akçaağaç şurubu kokusu, </a:t>
            </a:r>
            <a:r>
              <a:rPr lang="tr-TR" sz="1200" kern="1200" dirty="0" err="1" smtClean="0">
                <a:solidFill>
                  <a:schemeClr val="tx1"/>
                </a:solidFill>
                <a:effectLst/>
                <a:latin typeface="+mn-lt"/>
                <a:ea typeface="+mn-ea"/>
                <a:cs typeface="+mn-cs"/>
              </a:rPr>
              <a:t>diyare</a:t>
            </a:r>
            <a:r>
              <a:rPr lang="tr-TR" sz="1200" kern="1200" dirty="0" smtClean="0">
                <a:solidFill>
                  <a:schemeClr val="tx1"/>
                </a:solidFill>
                <a:effectLst/>
                <a:latin typeface="+mn-lt"/>
                <a:ea typeface="+mn-ea"/>
                <a:cs typeface="+mn-cs"/>
              </a:rPr>
              <a:t>, hipoglisemi, </a:t>
            </a:r>
            <a:r>
              <a:rPr lang="tr-TR" sz="1200" kern="1200" dirty="0" err="1" smtClean="0">
                <a:solidFill>
                  <a:schemeClr val="tx1"/>
                </a:solidFill>
                <a:effectLst/>
                <a:latin typeface="+mn-lt"/>
                <a:ea typeface="+mn-ea"/>
                <a:cs typeface="+mn-cs"/>
              </a:rPr>
              <a:t>astmatik</a:t>
            </a:r>
            <a:r>
              <a:rPr lang="tr-TR" sz="1200" kern="1200" dirty="0" smtClean="0">
                <a:solidFill>
                  <a:schemeClr val="tx1"/>
                </a:solidFill>
                <a:effectLst/>
                <a:latin typeface="+mn-lt"/>
                <a:ea typeface="+mn-ea"/>
                <a:cs typeface="+mn-cs"/>
              </a:rPr>
              <a:t> problemlerdir. </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50</a:t>
            </a:fld>
            <a:endParaRPr lang="tr-TR"/>
          </a:p>
        </p:txBody>
      </p:sp>
    </p:spTree>
    <p:extLst>
      <p:ext uri="{BB962C8B-B14F-4D97-AF65-F5344CB8AC3E}">
        <p14:creationId xmlns:p14="http://schemas.microsoft.com/office/powerpoint/2010/main" val="393158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Annenin yeterli ve dengeli beslenmesi, hem kendi besin gereksinimini sağlaması, besin öğesi depolarını koruması, hem de bebeğin sağlıklı büyüme ve gelişmesi için anne sütü miktarı ile enerji ve besin öğeleri içeriğini uygun şekilde sağlaması açısından önemlidir.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5</a:t>
            </a:fld>
            <a:endParaRPr lang="tr-TR"/>
          </a:p>
        </p:txBody>
      </p:sp>
    </p:spTree>
    <p:extLst>
      <p:ext uri="{BB962C8B-B14F-4D97-AF65-F5344CB8AC3E}">
        <p14:creationId xmlns:p14="http://schemas.microsoft.com/office/powerpoint/2010/main" val="339924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t>Yeterli ve dengeli beslenen annenin sütü bebeğinin gereksinim duyduğu her şeyi karşıladığı için bu bebeklerde sadece vitamin D desteği verilir.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7</a:t>
            </a:fld>
            <a:endParaRPr lang="tr-TR"/>
          </a:p>
        </p:txBody>
      </p:sp>
    </p:spTree>
    <p:extLst>
      <p:ext uri="{BB962C8B-B14F-4D97-AF65-F5344CB8AC3E}">
        <p14:creationId xmlns:p14="http://schemas.microsoft.com/office/powerpoint/2010/main" val="214005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effectLst/>
                <a:latin typeface="+mn-lt"/>
                <a:ea typeface="+mn-ea"/>
                <a:cs typeface="+mn-cs"/>
              </a:rPr>
              <a:t>Emzirmek bebeğin gıda güvenliği için de önemlidir. Ailenin besin </a:t>
            </a:r>
            <a:r>
              <a:rPr lang="tr-TR" sz="1400" kern="1200" dirty="0" smtClean="0">
                <a:solidFill>
                  <a:schemeClr val="tx1"/>
                </a:solidFill>
                <a:effectLst/>
                <a:latin typeface="+mn-lt"/>
                <a:ea typeface="+mn-ea"/>
                <a:cs typeface="+mn-cs"/>
              </a:rPr>
              <a:t>miktarının</a:t>
            </a:r>
            <a:r>
              <a:rPr lang="tr-TR" sz="1400" kern="1200" baseline="0" dirty="0" smtClean="0">
                <a:solidFill>
                  <a:schemeClr val="tx1"/>
                </a:solidFill>
                <a:effectLst/>
                <a:latin typeface="+mn-lt"/>
                <a:ea typeface="+mn-ea"/>
                <a:cs typeface="+mn-cs"/>
              </a:rPr>
              <a:t> </a:t>
            </a:r>
            <a:r>
              <a:rPr lang="tr-TR" sz="1400" kern="1200" dirty="0" smtClean="0">
                <a:solidFill>
                  <a:schemeClr val="tx1"/>
                </a:solidFill>
                <a:effectLst/>
                <a:latin typeface="+mn-lt"/>
                <a:ea typeface="+mn-ea"/>
                <a:cs typeface="+mn-cs"/>
              </a:rPr>
              <a:t>yeterli</a:t>
            </a:r>
            <a:r>
              <a:rPr lang="tr-TR" sz="1400" kern="1200" dirty="0">
                <a:solidFill>
                  <a:schemeClr val="tx1"/>
                </a:solidFill>
                <a:effectLst/>
                <a:latin typeface="+mn-lt"/>
                <a:ea typeface="+mn-ea"/>
                <a:cs typeface="+mn-cs"/>
              </a:rPr>
              <a:t>, dengeli ve hijyenik olmayabileceği de </a:t>
            </a:r>
            <a:r>
              <a:rPr lang="tr-TR" sz="1400" kern="1200" dirty="0" smtClean="0">
                <a:solidFill>
                  <a:schemeClr val="tx1"/>
                </a:solidFill>
                <a:effectLst/>
                <a:latin typeface="+mn-lt"/>
                <a:ea typeface="+mn-ea"/>
                <a:cs typeface="+mn-cs"/>
              </a:rPr>
              <a:t>düşünüldüğünde, </a:t>
            </a:r>
            <a:r>
              <a:rPr lang="tr-TR" sz="1400" kern="1200" dirty="0">
                <a:solidFill>
                  <a:schemeClr val="tx1"/>
                </a:solidFill>
                <a:effectLst/>
                <a:latin typeface="+mn-lt"/>
                <a:ea typeface="+mn-ea"/>
                <a:cs typeface="+mn-cs"/>
              </a:rPr>
              <a:t>anne sütü bebeğin ilk altı ay tek başına tüm gereksinimlerini sağlar ve en az iki yaşına kadar da beslenmesini ve sağlığını destekler. </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9</a:t>
            </a:fld>
            <a:endParaRPr lang="tr-TR"/>
          </a:p>
        </p:txBody>
      </p:sp>
    </p:spTree>
    <p:extLst>
      <p:ext uri="{BB962C8B-B14F-4D97-AF65-F5344CB8AC3E}">
        <p14:creationId xmlns:p14="http://schemas.microsoft.com/office/powerpoint/2010/main" val="286697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Vejetaryen veya </a:t>
            </a:r>
            <a:r>
              <a:rPr lang="tr-TR" dirty="0" err="1" smtClean="0"/>
              <a:t>gastrik</a:t>
            </a:r>
            <a:r>
              <a:rPr lang="tr-TR" dirty="0" smtClean="0"/>
              <a:t> bypass cerrahisi geçirmiş annelerde B</a:t>
            </a:r>
            <a:r>
              <a:rPr lang="tr-TR" baseline="-25000" dirty="0" smtClean="0"/>
              <a:t>12</a:t>
            </a:r>
            <a:r>
              <a:rPr lang="tr-TR" dirty="0" smtClean="0"/>
              <a:t> vitamini eksikliği riski nedeni ile B</a:t>
            </a:r>
            <a:r>
              <a:rPr lang="tr-TR" baseline="-25000" dirty="0" smtClean="0"/>
              <a:t>12 </a:t>
            </a:r>
            <a:r>
              <a:rPr lang="tr-TR" dirty="0" smtClean="0"/>
              <a:t>vitamini kullanımı gerekebilmektedir. Diğer suda eriyen vitamin eksiklikleri de daha az sıklıkla görülebilmektedir.</a:t>
            </a:r>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13</a:t>
            </a:fld>
            <a:endParaRPr lang="tr-TR"/>
          </a:p>
        </p:txBody>
      </p:sp>
    </p:spTree>
    <p:extLst>
      <p:ext uri="{BB962C8B-B14F-4D97-AF65-F5344CB8AC3E}">
        <p14:creationId xmlns:p14="http://schemas.microsoft.com/office/powerpoint/2010/main" val="36143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Sık emzirme ve süt yapımı FSH ve LH hormonlarının salınımını düzenleyen </a:t>
            </a:r>
            <a:r>
              <a:rPr lang="tr-TR" sz="1200" kern="1200" dirty="0" err="1" smtClean="0">
                <a:solidFill>
                  <a:schemeClr val="tx1"/>
                </a:solidFill>
                <a:effectLst/>
                <a:latin typeface="+mn-lt"/>
                <a:ea typeface="+mn-ea"/>
                <a:cs typeface="+mn-cs"/>
              </a:rPr>
              <a:t>gonadotropin</a:t>
            </a:r>
            <a:r>
              <a:rPr lang="tr-TR" sz="1200" kern="1200" dirty="0" smtClean="0">
                <a:solidFill>
                  <a:schemeClr val="tx1"/>
                </a:solidFill>
                <a:effectLst/>
                <a:latin typeface="+mn-lt"/>
                <a:ea typeface="+mn-ea"/>
                <a:cs typeface="+mn-cs"/>
              </a:rPr>
              <a:t> salgılatıcı hormonun (</a:t>
            </a:r>
            <a:r>
              <a:rPr lang="tr-TR" sz="1200" kern="1200" dirty="0" err="1" smtClean="0">
                <a:solidFill>
                  <a:schemeClr val="tx1"/>
                </a:solidFill>
                <a:effectLst/>
                <a:latin typeface="+mn-lt"/>
                <a:ea typeface="+mn-ea"/>
                <a:cs typeface="+mn-cs"/>
              </a:rPr>
              <a:t>GnRH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pulsatil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hipotalamik</a:t>
            </a:r>
            <a:r>
              <a:rPr lang="tr-TR" sz="1200" kern="1200" dirty="0" smtClean="0">
                <a:solidFill>
                  <a:schemeClr val="tx1"/>
                </a:solidFill>
                <a:effectLst/>
                <a:latin typeface="+mn-lt"/>
                <a:ea typeface="+mn-ea"/>
                <a:cs typeface="+mn-cs"/>
              </a:rPr>
              <a:t> üretimini </a:t>
            </a:r>
            <a:r>
              <a:rPr lang="tr-TR" sz="1200" kern="1200" dirty="0" err="1" smtClean="0">
                <a:solidFill>
                  <a:schemeClr val="tx1"/>
                </a:solidFill>
                <a:effectLst/>
                <a:latin typeface="+mn-lt"/>
                <a:ea typeface="+mn-ea"/>
                <a:cs typeface="+mn-cs"/>
              </a:rPr>
              <a:t>ovulasyon</a:t>
            </a:r>
            <a:r>
              <a:rPr lang="tr-TR" sz="1200" kern="1200" dirty="0" smtClean="0">
                <a:solidFill>
                  <a:schemeClr val="tx1"/>
                </a:solidFill>
                <a:effectLst/>
                <a:latin typeface="+mn-lt"/>
                <a:ea typeface="+mn-ea"/>
                <a:cs typeface="+mn-cs"/>
              </a:rPr>
              <a:t> oluşumunu engelleyecek yönde değiştirir. Bu durum direkt </a:t>
            </a:r>
            <a:r>
              <a:rPr lang="tr-TR" sz="1200" kern="1200" dirty="0" err="1" smtClean="0">
                <a:solidFill>
                  <a:schemeClr val="tx1"/>
                </a:solidFill>
                <a:effectLst/>
                <a:latin typeface="+mn-lt"/>
                <a:ea typeface="+mn-ea"/>
                <a:cs typeface="+mn-cs"/>
              </a:rPr>
              <a:t>prolaktin</a:t>
            </a:r>
            <a:r>
              <a:rPr lang="tr-TR" sz="1200" kern="1200" dirty="0" smtClean="0">
                <a:solidFill>
                  <a:schemeClr val="tx1"/>
                </a:solidFill>
                <a:effectLst/>
                <a:latin typeface="+mn-lt"/>
                <a:ea typeface="+mn-ea"/>
                <a:cs typeface="+mn-cs"/>
              </a:rPr>
              <a:t> aracılı gerçekleşmez. Zamanında doğum yapan ve bebeğini sadece anne sütü ile besleyen annede (6 haftalık </a:t>
            </a:r>
            <a:r>
              <a:rPr lang="tr-TR" sz="1200" kern="1200" dirty="0" err="1" smtClean="0">
                <a:solidFill>
                  <a:schemeClr val="tx1"/>
                </a:solidFill>
                <a:effectLst/>
                <a:latin typeface="+mn-lt"/>
                <a:ea typeface="+mn-ea"/>
                <a:cs typeface="+mn-cs"/>
              </a:rPr>
              <a:t>loşia</a:t>
            </a:r>
            <a:r>
              <a:rPr lang="tr-TR" sz="1200" kern="1200" dirty="0" smtClean="0">
                <a:solidFill>
                  <a:schemeClr val="tx1"/>
                </a:solidFill>
                <a:effectLst/>
                <a:latin typeface="+mn-lt"/>
                <a:ea typeface="+mn-ea"/>
                <a:cs typeface="+mn-cs"/>
              </a:rPr>
              <a:t> biter bitmez) vajinal kanama hemen daima ilk 6 ay içinde </a:t>
            </a:r>
            <a:r>
              <a:rPr lang="tr-TR" sz="1200" kern="1200" dirty="0" err="1" smtClean="0">
                <a:solidFill>
                  <a:schemeClr val="tx1"/>
                </a:solidFill>
                <a:effectLst/>
                <a:latin typeface="+mn-lt"/>
                <a:ea typeface="+mn-ea"/>
                <a:cs typeface="+mn-cs"/>
              </a:rPr>
              <a:t>ovulasyon</a:t>
            </a:r>
            <a:r>
              <a:rPr lang="tr-TR" sz="1200" kern="1200" dirty="0" smtClean="0">
                <a:solidFill>
                  <a:schemeClr val="tx1"/>
                </a:solidFill>
                <a:effectLst/>
                <a:latin typeface="+mn-lt"/>
                <a:ea typeface="+mn-ea"/>
                <a:cs typeface="+mn-cs"/>
              </a:rPr>
              <a:t> gerçekleşmeden önce olur. Emzirmeyen bir anne için </a:t>
            </a:r>
            <a:r>
              <a:rPr lang="tr-TR" sz="1200" kern="1200" dirty="0" err="1" smtClean="0">
                <a:solidFill>
                  <a:schemeClr val="tx1"/>
                </a:solidFill>
                <a:effectLst/>
                <a:latin typeface="+mn-lt"/>
                <a:ea typeface="+mn-ea"/>
                <a:cs typeface="+mn-cs"/>
              </a:rPr>
              <a:t>ovulasyon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postpartum</a:t>
            </a:r>
            <a:r>
              <a:rPr lang="tr-TR" sz="1200" kern="1200" dirty="0" smtClean="0">
                <a:solidFill>
                  <a:schemeClr val="tx1"/>
                </a:solidFill>
                <a:effectLst/>
                <a:latin typeface="+mn-lt"/>
                <a:ea typeface="+mn-ea"/>
                <a:cs typeface="+mn-cs"/>
              </a:rPr>
              <a:t> 3. haftada oluşur. </a:t>
            </a:r>
            <a:endParaRPr lang="tr-TR" dirty="0" smtClean="0">
              <a:effectLst/>
            </a:endParaRPr>
          </a:p>
        </p:txBody>
      </p:sp>
      <p:sp>
        <p:nvSpPr>
          <p:cNvPr id="4" name="Slayt Numarası Yer Tutucusu 3"/>
          <p:cNvSpPr>
            <a:spLocks noGrp="1"/>
          </p:cNvSpPr>
          <p:nvPr>
            <p:ph type="sldNum" sz="quarter" idx="10"/>
          </p:nvPr>
        </p:nvSpPr>
        <p:spPr/>
        <p:txBody>
          <a:bodyPr/>
          <a:lstStyle/>
          <a:p>
            <a:fld id="{EC7C02ED-3078-4C4A-87D2-24DA17921118}" type="slidenum">
              <a:rPr lang="tr-TR" smtClean="0"/>
              <a:pPr/>
              <a:t>17</a:t>
            </a:fld>
            <a:endParaRPr lang="tr-TR"/>
          </a:p>
        </p:txBody>
      </p:sp>
    </p:spTree>
    <p:extLst>
      <p:ext uri="{BB962C8B-B14F-4D97-AF65-F5344CB8AC3E}">
        <p14:creationId xmlns:p14="http://schemas.microsoft.com/office/powerpoint/2010/main" val="148886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Kombine haplar</a:t>
            </a:r>
            <a:r>
              <a:rPr lang="tr-TR" b="1" baseline="0" dirty="0">
                <a:latin typeface="Times New Roman" panose="02020603050405020304" pitchFamily="18" charset="0"/>
                <a:cs typeface="Times New Roman" panose="02020603050405020304" pitchFamily="18" charset="0"/>
              </a:rPr>
              <a:t> ya da aylık iğneler; </a:t>
            </a:r>
            <a:r>
              <a:rPr lang="tr-TR" baseline="0" dirty="0">
                <a:latin typeface="Times New Roman" panose="02020603050405020304" pitchFamily="18" charset="0"/>
                <a:cs typeface="Times New Roman" panose="02020603050405020304" pitchFamily="18" charset="0"/>
              </a:rPr>
              <a:t>a</a:t>
            </a:r>
            <a:r>
              <a:rPr lang="tr-TR" dirty="0">
                <a:latin typeface="Times New Roman" panose="02020603050405020304" pitchFamily="18" charset="0"/>
                <a:cs typeface="Times New Roman" panose="02020603050405020304" pitchFamily="18" charset="0"/>
              </a:rPr>
              <a:t>ncak anne başka hiçbir</a:t>
            </a:r>
            <a:r>
              <a:rPr lang="tr-TR" baseline="0"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yöntem kullanamıyorsa, </a:t>
            </a:r>
            <a:r>
              <a:rPr lang="tr-TR" dirty="0" smtClean="0">
                <a:latin typeface="Times New Roman" panose="02020603050405020304" pitchFamily="18" charset="0"/>
                <a:cs typeface="Times New Roman" panose="02020603050405020304" pitchFamily="18" charset="0"/>
              </a:rPr>
              <a:t>gebelik </a:t>
            </a:r>
            <a:r>
              <a:rPr lang="tr-TR" dirty="0">
                <a:latin typeface="Times New Roman" panose="02020603050405020304" pitchFamily="18" charset="0"/>
                <a:cs typeface="Times New Roman" panose="02020603050405020304" pitchFamily="18" charset="0"/>
              </a:rPr>
              <a:t>daha büyük bir risk oluşturacağından kabul edilebilir. Bu durumda anne sütü miktarı azalacağı</a:t>
            </a:r>
            <a:r>
              <a:rPr lang="tr-TR" baseline="0" dirty="0">
                <a:latin typeface="Times New Roman" panose="02020603050405020304" pitchFamily="18" charset="0"/>
                <a:cs typeface="Times New Roman" panose="02020603050405020304" pitchFamily="18" charset="0"/>
              </a:rPr>
              <a:t> için</a:t>
            </a:r>
            <a:r>
              <a:rPr lang="tr-TR" dirty="0">
                <a:latin typeface="Times New Roman" panose="02020603050405020304" pitchFamily="18" charset="0"/>
                <a:cs typeface="Times New Roman" panose="02020603050405020304" pitchFamily="18" charset="0"/>
              </a:rPr>
              <a:t> anneyi daha sık emzirmesi için teşvik etmek gereklidir.</a:t>
            </a:r>
          </a:p>
        </p:txBody>
      </p:sp>
      <p:sp>
        <p:nvSpPr>
          <p:cNvPr id="4" name="Slayt Numarası Yer Tutucusu 3"/>
          <p:cNvSpPr>
            <a:spLocks noGrp="1"/>
          </p:cNvSpPr>
          <p:nvPr>
            <p:ph type="sldNum" sz="quarter" idx="10"/>
          </p:nvPr>
        </p:nvSpPr>
        <p:spPr/>
        <p:txBody>
          <a:bodyPr/>
          <a:lstStyle/>
          <a:p>
            <a:fld id="{EC7C02ED-3078-4C4A-87D2-24DA17921118}" type="slidenum">
              <a:rPr lang="tr-TR" smtClean="0"/>
              <a:pPr/>
              <a:t>20</a:t>
            </a:fld>
            <a:endParaRPr lang="tr-TR"/>
          </a:p>
        </p:txBody>
      </p:sp>
    </p:spTree>
    <p:extLst>
      <p:ext uri="{BB962C8B-B14F-4D97-AF65-F5344CB8AC3E}">
        <p14:creationId xmlns:p14="http://schemas.microsoft.com/office/powerpoint/2010/main" val="333987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26</a:t>
            </a:fld>
            <a:endParaRPr lang="tr-TR"/>
          </a:p>
        </p:txBody>
      </p:sp>
    </p:spTree>
    <p:extLst>
      <p:ext uri="{BB962C8B-B14F-4D97-AF65-F5344CB8AC3E}">
        <p14:creationId xmlns:p14="http://schemas.microsoft.com/office/powerpoint/2010/main" val="428355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7C02ED-3078-4C4A-87D2-24DA17921118}" type="slidenum">
              <a:rPr lang="tr-TR" smtClean="0"/>
              <a:pPr/>
              <a:t>29</a:t>
            </a:fld>
            <a:endParaRPr lang="tr-TR"/>
          </a:p>
        </p:txBody>
      </p:sp>
    </p:spTree>
    <p:extLst>
      <p:ext uri="{BB962C8B-B14F-4D97-AF65-F5344CB8AC3E}">
        <p14:creationId xmlns:p14="http://schemas.microsoft.com/office/powerpoint/2010/main" val="187976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65327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70545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77961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44131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383E1DC-7C7B-45C5-800C-7E6400796DC3}" type="datetimeFigureOut">
              <a:rPr lang="tr-TR" smtClean="0"/>
              <a:t>3.11.2018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01849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383E1DC-7C7B-45C5-800C-7E6400796DC3}" type="datetimeFigureOut">
              <a:rPr lang="tr-TR" smtClean="0"/>
              <a:t>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4773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383E1DC-7C7B-45C5-800C-7E6400796DC3}" type="datetimeFigureOut">
              <a:rPr lang="tr-TR" smtClean="0"/>
              <a:t>3.11.2018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62310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383E1DC-7C7B-45C5-800C-7E6400796DC3}" type="datetimeFigureOut">
              <a:rPr lang="tr-TR" smtClean="0"/>
              <a:t>3.11.2018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1299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383E1DC-7C7B-45C5-800C-7E6400796DC3}" type="datetimeFigureOut">
              <a:rPr lang="tr-TR" smtClean="0"/>
              <a:t>3.11.2018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43976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83E1DC-7C7B-45C5-800C-7E6400796DC3}" type="datetimeFigureOut">
              <a:rPr lang="tr-TR" smtClean="0"/>
              <a:t>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3156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83E1DC-7C7B-45C5-800C-7E6400796DC3}" type="datetimeFigureOut">
              <a:rPr lang="tr-TR" smtClean="0"/>
              <a:t>3.11.2018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1429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44408" y="124761"/>
            <a:ext cx="742720" cy="686327"/>
          </a:xfrm>
          <a:prstGeom prst="rect">
            <a:avLst/>
          </a:prstGeom>
        </p:spPr>
      </p:pic>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3E1DC-7C7B-45C5-800C-7E6400796DC3}" type="datetimeFigureOut">
              <a:rPr lang="tr-TR" smtClean="0"/>
              <a:t>3.11.2018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TC Sağlık Bakanlığı</a:t>
            </a:r>
          </a:p>
          <a:p>
            <a:r>
              <a:rPr lang="tr-TR" dirty="0" smtClean="0"/>
              <a:t>Halk Sağlığı Genel Müdürlüğü</a:t>
            </a: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9122C-AE58-4D31-A6CF-138CCE727786}" type="slidenum">
              <a:rPr lang="tr-TR" smtClean="0"/>
              <a:t>‹#›</a:t>
            </a:fld>
            <a:endParaRPr lang="tr-TR" dirty="0"/>
          </a:p>
        </p:txBody>
      </p:sp>
      <p:pic>
        <p:nvPicPr>
          <p:cNvPr id="7" name="6 Resim" descr="HSGM-LOGO.png"/>
          <p:cNvPicPr>
            <a:picLocks noChangeAspect="1"/>
          </p:cNvPicPr>
          <p:nvPr userDrawn="1"/>
        </p:nvPicPr>
        <p:blipFill>
          <a:blip r:embed="rId14" cstate="print"/>
          <a:stretch>
            <a:fillRect/>
          </a:stretch>
        </p:blipFill>
        <p:spPr>
          <a:xfrm>
            <a:off x="179512" y="116632"/>
            <a:ext cx="658975" cy="764704"/>
          </a:xfrm>
          <a:prstGeom prst="rect">
            <a:avLst/>
          </a:prstGeom>
        </p:spPr>
      </p:pic>
    </p:spTree>
    <p:extLst>
      <p:ext uri="{BB962C8B-B14F-4D97-AF65-F5344CB8AC3E}">
        <p14:creationId xmlns:p14="http://schemas.microsoft.com/office/powerpoint/2010/main" val="371416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14525" y="1725770"/>
            <a:ext cx="7229475" cy="901520"/>
          </a:xfrm>
        </p:spPr>
        <p:txBody>
          <a:bodyPr>
            <a:normAutofit/>
          </a:bodyPr>
          <a:lstStyle/>
          <a:p>
            <a:pPr algn="l"/>
            <a:r>
              <a:rPr lang="tr-TR"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2" name="Dikdörtgen 1"/>
          <p:cNvSpPr/>
          <p:nvPr/>
        </p:nvSpPr>
        <p:spPr>
          <a:xfrm>
            <a:off x="937398" y="261136"/>
            <a:ext cx="6693392" cy="1323439"/>
          </a:xfrm>
          <a:prstGeom prst="rect">
            <a:avLst/>
          </a:prstGeom>
        </p:spPr>
        <p:txBody>
          <a:bodyPr wrap="square">
            <a:spAutoFit/>
          </a:bodyPr>
          <a:lstStyle/>
          <a:p>
            <a:pPr algn="ctr">
              <a:defRPr/>
            </a:pPr>
            <a:r>
              <a:rPr lang="tr-TR" sz="4400" b="1" dirty="0">
                <a:cs typeface="Times New Roman" panose="02020603050405020304" pitchFamily="18" charset="0"/>
              </a:rPr>
              <a:t>    </a:t>
            </a:r>
            <a:r>
              <a:rPr lang="tr-TR" sz="3600" b="1" dirty="0">
                <a:solidFill>
                  <a:srgbClr val="C00000"/>
                </a:solidFill>
                <a:latin typeface="Times New Roman" panose="02020603050405020304" pitchFamily="18" charset="0"/>
                <a:cs typeface="Times New Roman" panose="02020603050405020304" pitchFamily="18" charset="0"/>
              </a:rPr>
              <a:t>EMZİRME VE ANNE </a:t>
            </a:r>
            <a:r>
              <a:rPr lang="tr-TR" sz="3600" b="1" dirty="0" smtClean="0">
                <a:solidFill>
                  <a:srgbClr val="C00000"/>
                </a:solidFill>
                <a:latin typeface="Times New Roman" panose="02020603050405020304" pitchFamily="18" charset="0"/>
                <a:cs typeface="Times New Roman" panose="02020603050405020304" pitchFamily="18" charset="0"/>
              </a:rPr>
              <a:t>                 SAĞLIĞI</a:t>
            </a:r>
            <a:endParaRPr lang="tr-TR" sz="3600" b="1" dirty="0">
              <a:solidFill>
                <a:srgbClr val="C0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95" y="1725770"/>
            <a:ext cx="5575598" cy="419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pPr>
              <a:defRPr/>
            </a:pPr>
            <a:fld id="{DA6F624D-FA25-4157-B586-2E5CAA3E2ECE}" type="slidenum">
              <a:rPr lang="tr-TR" altLang="tr-TR" smtClean="0"/>
              <a:pPr>
                <a:defRPr/>
              </a:pPr>
              <a:t>1</a:t>
            </a:fld>
            <a:endParaRPr lang="tr-TR" altLang="tr-TR" dirty="0"/>
          </a:p>
        </p:txBody>
      </p:sp>
      <p:sp>
        <p:nvSpPr>
          <p:cNvPr id="4" name="Metin kutusu 3"/>
          <p:cNvSpPr txBox="1"/>
          <p:nvPr/>
        </p:nvSpPr>
        <p:spPr bwMode="auto">
          <a:xfrm>
            <a:off x="3945085" y="5594675"/>
            <a:ext cx="3168353" cy="338554"/>
          </a:xfrm>
          <a:prstGeom prst="rect">
            <a:avLst/>
          </a:prstGeom>
          <a:noFill/>
          <a:ln w="9525">
            <a:noFill/>
            <a:miter lim="800000"/>
            <a:headEnd/>
            <a:tailEnd/>
          </a:ln>
          <a:effectLst/>
        </p:spPr>
        <p:txBody>
          <a:bodyPr wrap="square" rtlCol="0" anchor="ctr">
            <a:spAutoFit/>
          </a:bodyPr>
          <a:lstStyle/>
          <a:p>
            <a:pPr algn="ctr" eaLnBrk="0" hangingPunct="0"/>
            <a:r>
              <a:rPr lang="tr-TR" sz="1600" dirty="0" smtClean="0">
                <a:latin typeface="+mj-lt"/>
              </a:rPr>
              <a:t>İbrahim ÇALLI – Avluda oturanlar</a:t>
            </a:r>
            <a:endParaRPr lang="tr-TR" sz="1600" dirty="0">
              <a:latin typeface="+mj-lt"/>
            </a:endParaRPr>
          </a:p>
        </p:txBody>
      </p:sp>
      <p:sp>
        <p:nvSpPr>
          <p:cNvPr id="7" name="Metin kutusu 6"/>
          <p:cNvSpPr txBox="1"/>
          <p:nvPr/>
        </p:nvSpPr>
        <p:spPr>
          <a:xfrm>
            <a:off x="1043608" y="6022412"/>
            <a:ext cx="6886575" cy="646331"/>
          </a:xfrm>
          <a:prstGeom prst="rect">
            <a:avLst/>
          </a:prstGeom>
          <a:noFill/>
        </p:spPr>
        <p:txBody>
          <a:bodyPr wrap="square" rtlCol="0">
            <a:spAutoFit/>
          </a:bodyPr>
          <a:lstStyle/>
          <a:p>
            <a:r>
              <a:rPr lang="tr-TR" b="1" i="1" dirty="0" smtClean="0">
                <a:solidFill>
                  <a:schemeClr val="accent5">
                    <a:lumMod val="75000"/>
                  </a:schemeClr>
                </a:solidFill>
              </a:rPr>
              <a:t>T.C SAĞLIK BAKANLIĞI HALK SAĞLIĞI GENEL MÜDÜRLÜĞÜ</a:t>
            </a:r>
          </a:p>
          <a:p>
            <a:r>
              <a:rPr lang="tr-TR" b="1" i="1" dirty="0" smtClean="0">
                <a:solidFill>
                  <a:schemeClr val="accent5">
                    <a:lumMod val="75000"/>
                  </a:schemeClr>
                </a:solidFill>
              </a:rPr>
              <a:t>Çocuk ve Ergen Sağlığı Dairesi Başkanlığı</a:t>
            </a:r>
          </a:p>
        </p:txBody>
      </p:sp>
    </p:spTree>
    <p:extLst>
      <p:ext uri="{BB962C8B-B14F-4D97-AF65-F5344CB8AC3E}">
        <p14:creationId xmlns:p14="http://schemas.microsoft.com/office/powerpoint/2010/main" val="2281703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Annenin Sıvı Alımı-I</a:t>
            </a:r>
            <a:endParaRPr lang="tr-TR" dirty="0"/>
          </a:p>
        </p:txBody>
      </p:sp>
      <p:sp>
        <p:nvSpPr>
          <p:cNvPr id="3" name="2 İçerik Yer Tutucusu"/>
          <p:cNvSpPr>
            <a:spLocks noGrp="1"/>
          </p:cNvSpPr>
          <p:nvPr>
            <p:ph idx="1"/>
          </p:nvPr>
        </p:nvSpPr>
        <p:spPr>
          <a:xfrm>
            <a:off x="457200" y="1761067"/>
            <a:ext cx="8229600" cy="4365097"/>
          </a:xfrm>
        </p:spPr>
        <p:txBody>
          <a:bodyPr>
            <a:normAutofit fontScale="92500" lnSpcReduction="10000"/>
          </a:bodyPr>
          <a:lstStyle/>
          <a:p>
            <a:pPr>
              <a:spcBef>
                <a:spcPts val="1200"/>
              </a:spcBef>
              <a:spcAft>
                <a:spcPts val="1200"/>
              </a:spcAft>
              <a:buClr>
                <a:srgbClr val="FF0000"/>
              </a:buClr>
            </a:pPr>
            <a:r>
              <a:rPr lang="tr-TR" dirty="0" smtClean="0"/>
              <a:t>Emziren annenin ihtiyacı olduğu kadar sıvı alması sağlanmalıdır.</a:t>
            </a:r>
          </a:p>
          <a:p>
            <a:pPr>
              <a:spcBef>
                <a:spcPts val="1200"/>
              </a:spcBef>
              <a:spcAft>
                <a:spcPts val="1200"/>
              </a:spcAft>
              <a:buClr>
                <a:srgbClr val="FF0000"/>
              </a:buClr>
            </a:pPr>
            <a:r>
              <a:rPr lang="tr-TR" dirty="0" smtClean="0"/>
              <a:t>Anne emzirirken normal olarak susadığını hisseder, </a:t>
            </a:r>
          </a:p>
          <a:p>
            <a:pPr>
              <a:spcBef>
                <a:spcPts val="1200"/>
              </a:spcBef>
              <a:spcAft>
                <a:spcPts val="1200"/>
              </a:spcAft>
              <a:buClr>
                <a:srgbClr val="FF0000"/>
              </a:buClr>
            </a:pPr>
            <a:r>
              <a:rPr lang="tr-TR" dirty="0" smtClean="0"/>
              <a:t>Bu dönemde, emzirme sırasında ya da hemen sonrasında 1-2 bardak su içmesi teşvik edilmelidir.</a:t>
            </a:r>
          </a:p>
          <a:p>
            <a:pPr>
              <a:spcBef>
                <a:spcPts val="1200"/>
              </a:spcBef>
              <a:spcAft>
                <a:spcPts val="1200"/>
              </a:spcAft>
              <a:buClr>
                <a:srgbClr val="FF0000"/>
              </a:buClr>
            </a:pPr>
            <a:r>
              <a:rPr lang="tr-TR" dirty="0" smtClean="0"/>
              <a:t>Annenin bir seferde 1-2 litre su içmesi süt üretimini artırmaz. </a:t>
            </a:r>
            <a:endParaRPr lang="tr-TR"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10</a:t>
            </a:fld>
            <a:endParaRPr lang="en-US" dirty="0"/>
          </a:p>
        </p:txBody>
      </p:sp>
    </p:spTree>
    <p:extLst>
      <p:ext uri="{BB962C8B-B14F-4D97-AF65-F5344CB8AC3E}">
        <p14:creationId xmlns:p14="http://schemas.microsoft.com/office/powerpoint/2010/main" val="182929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Annenin Sıvı Alımı-II</a:t>
            </a:r>
            <a:endParaRPr lang="tr-TR" dirty="0"/>
          </a:p>
        </p:txBody>
      </p:sp>
      <p:sp>
        <p:nvSpPr>
          <p:cNvPr id="6" name="İçerik Yer Tutucusu 5"/>
          <p:cNvSpPr>
            <a:spLocks noGrp="1"/>
          </p:cNvSpPr>
          <p:nvPr>
            <p:ph sz="half" idx="1"/>
          </p:nvPr>
        </p:nvSpPr>
        <p:spPr>
          <a:xfrm>
            <a:off x="317502" y="1651002"/>
            <a:ext cx="3898899" cy="4525963"/>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spcBef>
                <a:spcPts val="1200"/>
              </a:spcBef>
              <a:spcAft>
                <a:spcPts val="1200"/>
              </a:spcAft>
              <a:buNone/>
            </a:pPr>
            <a:r>
              <a:rPr lang="tr-TR" b="1" dirty="0" smtClean="0">
                <a:solidFill>
                  <a:schemeClr val="tx2">
                    <a:lumMod val="75000"/>
                  </a:schemeClr>
                </a:solidFill>
              </a:rPr>
              <a:t>Tüketilebilecek en uygun sıvılar</a:t>
            </a:r>
          </a:p>
          <a:p>
            <a:pPr>
              <a:spcBef>
                <a:spcPts val="1200"/>
              </a:spcBef>
              <a:spcAft>
                <a:spcPts val="1200"/>
              </a:spcAft>
              <a:buClr>
                <a:schemeClr val="tx2">
                  <a:lumMod val="75000"/>
                </a:schemeClr>
              </a:buClr>
            </a:pPr>
            <a:r>
              <a:rPr lang="tr-TR" dirty="0" smtClean="0"/>
              <a:t>İçme suyu</a:t>
            </a:r>
          </a:p>
          <a:p>
            <a:pPr>
              <a:spcBef>
                <a:spcPts val="1200"/>
              </a:spcBef>
              <a:spcAft>
                <a:spcPts val="1200"/>
              </a:spcAft>
              <a:buClr>
                <a:schemeClr val="tx2">
                  <a:lumMod val="75000"/>
                </a:schemeClr>
              </a:buClr>
            </a:pPr>
            <a:r>
              <a:rPr lang="tr-TR" dirty="0" smtClean="0"/>
              <a:t>Taze sıkılmış meyve suları</a:t>
            </a:r>
          </a:p>
          <a:p>
            <a:pPr>
              <a:spcBef>
                <a:spcPts val="1200"/>
              </a:spcBef>
              <a:spcAft>
                <a:spcPts val="1200"/>
              </a:spcAft>
              <a:buClr>
                <a:schemeClr val="tx2">
                  <a:lumMod val="75000"/>
                </a:schemeClr>
              </a:buClr>
            </a:pPr>
            <a:r>
              <a:rPr lang="tr-TR" dirty="0" smtClean="0"/>
              <a:t>Süt, sütlü içecekler</a:t>
            </a:r>
          </a:p>
          <a:p>
            <a:pPr>
              <a:spcBef>
                <a:spcPts val="1200"/>
              </a:spcBef>
              <a:spcAft>
                <a:spcPts val="1200"/>
              </a:spcAft>
              <a:buClr>
                <a:schemeClr val="tx2">
                  <a:lumMod val="75000"/>
                </a:schemeClr>
              </a:buClr>
            </a:pPr>
            <a:r>
              <a:rPr lang="tr-TR" dirty="0" err="1" smtClean="0"/>
              <a:t>Probiyotikli</a:t>
            </a:r>
            <a:r>
              <a:rPr lang="tr-TR" dirty="0" smtClean="0"/>
              <a:t> içecekler</a:t>
            </a:r>
            <a:endParaRPr lang="tr-TR" dirty="0"/>
          </a:p>
        </p:txBody>
      </p:sp>
      <p:sp>
        <p:nvSpPr>
          <p:cNvPr id="7" name="İçerik Yer Tutucusu 6"/>
          <p:cNvSpPr>
            <a:spLocks noGrp="1"/>
          </p:cNvSpPr>
          <p:nvPr>
            <p:ph sz="half" idx="2"/>
          </p:nvPr>
        </p:nvSpPr>
        <p:spPr>
          <a:xfrm>
            <a:off x="4406900" y="1676401"/>
            <a:ext cx="4305300" cy="4483631"/>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spcBef>
                <a:spcPts val="1200"/>
              </a:spcBef>
              <a:spcAft>
                <a:spcPts val="1200"/>
              </a:spcAft>
              <a:buNone/>
            </a:pPr>
            <a:r>
              <a:rPr lang="tr-TR" b="1" dirty="0" smtClean="0">
                <a:solidFill>
                  <a:schemeClr val="tx2">
                    <a:lumMod val="75000"/>
                  </a:schemeClr>
                </a:solidFill>
              </a:rPr>
              <a:t>Sınırlı/kullanılmaması gereken sıvılar</a:t>
            </a:r>
          </a:p>
          <a:p>
            <a:pPr>
              <a:spcBef>
                <a:spcPts val="1200"/>
              </a:spcBef>
              <a:spcAft>
                <a:spcPts val="1200"/>
              </a:spcAft>
              <a:buClr>
                <a:schemeClr val="tx2">
                  <a:lumMod val="75000"/>
                </a:schemeClr>
              </a:buClr>
            </a:pPr>
            <a:r>
              <a:rPr lang="tr-TR" dirty="0" smtClean="0"/>
              <a:t>Kolalı içecekler, gazozlar</a:t>
            </a:r>
          </a:p>
          <a:p>
            <a:pPr>
              <a:spcBef>
                <a:spcPts val="1200"/>
              </a:spcBef>
              <a:spcAft>
                <a:spcPts val="1200"/>
              </a:spcAft>
              <a:buClr>
                <a:schemeClr val="tx2">
                  <a:lumMod val="75000"/>
                </a:schemeClr>
              </a:buClr>
            </a:pPr>
            <a:r>
              <a:rPr lang="tr-TR" dirty="0" smtClean="0"/>
              <a:t>Çay ve kahve</a:t>
            </a:r>
          </a:p>
          <a:p>
            <a:pPr>
              <a:spcBef>
                <a:spcPts val="1200"/>
              </a:spcBef>
              <a:spcAft>
                <a:spcPts val="1200"/>
              </a:spcAft>
              <a:buClr>
                <a:schemeClr val="tx2">
                  <a:lumMod val="75000"/>
                </a:schemeClr>
              </a:buClr>
            </a:pPr>
            <a:r>
              <a:rPr lang="tr-TR" dirty="0" smtClean="0"/>
              <a:t>Alkollü içecekler</a:t>
            </a:r>
          </a:p>
          <a:p>
            <a:pPr>
              <a:spcBef>
                <a:spcPts val="1200"/>
              </a:spcBef>
              <a:spcAft>
                <a:spcPts val="1200"/>
              </a:spcAft>
              <a:buClr>
                <a:schemeClr val="tx2">
                  <a:lumMod val="75000"/>
                </a:schemeClr>
              </a:buClr>
            </a:pPr>
            <a:r>
              <a:rPr lang="tr-TR" dirty="0" smtClean="0"/>
              <a:t>Enerji içecekleri</a:t>
            </a:r>
          </a:p>
          <a:p>
            <a:pPr>
              <a:spcBef>
                <a:spcPts val="1200"/>
              </a:spcBef>
              <a:spcAft>
                <a:spcPts val="1200"/>
              </a:spcAft>
              <a:buClr>
                <a:schemeClr val="tx2">
                  <a:lumMod val="75000"/>
                </a:schemeClr>
              </a:buClr>
            </a:pPr>
            <a:r>
              <a:rPr lang="tr-TR" dirty="0" smtClean="0"/>
              <a:t>Diyet içecekleri</a:t>
            </a:r>
            <a:endParaRPr lang="tr-TR" dirty="0"/>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11</a:t>
            </a:fld>
            <a:endParaRPr lang="tr-TR" altLang="tr-TR"/>
          </a:p>
        </p:txBody>
      </p:sp>
    </p:spTree>
    <p:extLst>
      <p:ext uri="{BB962C8B-B14F-4D97-AF65-F5344CB8AC3E}">
        <p14:creationId xmlns:p14="http://schemas.microsoft.com/office/powerpoint/2010/main" val="28879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4625776" y="4287599"/>
            <a:ext cx="4186238" cy="207645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cs typeface="Times New Roman" panose="02020603050405020304" pitchFamily="18" charset="0"/>
              </a:rPr>
              <a:t>  </a:t>
            </a:r>
            <a:r>
              <a:rPr lang="tr-TR" sz="2400" b="1" dirty="0">
                <a:solidFill>
                  <a:schemeClr val="tx1"/>
                </a:solidFill>
                <a:cs typeface="Times New Roman" panose="02020603050405020304" pitchFamily="18" charset="0"/>
              </a:rPr>
              <a:t>Ihlamur, portakal kabuğu,   </a:t>
            </a:r>
            <a:r>
              <a:rPr lang="tr-TR" sz="2400" b="1" dirty="0" err="1">
                <a:solidFill>
                  <a:schemeClr val="tx1"/>
                </a:solidFill>
                <a:cs typeface="Times New Roman" panose="02020603050405020304" pitchFamily="18" charset="0"/>
              </a:rPr>
              <a:t>turunçgil</a:t>
            </a:r>
            <a:r>
              <a:rPr lang="tr-TR" sz="2400" b="1" dirty="0">
                <a:solidFill>
                  <a:schemeClr val="tx1"/>
                </a:solidFill>
                <a:cs typeface="Times New Roman" panose="02020603050405020304" pitchFamily="18" charset="0"/>
              </a:rPr>
              <a:t> çayları, melisa çayı, kuşburnu, zencefil çayı orta düzeyde kullanılabilir.</a:t>
            </a:r>
            <a:endParaRPr lang="tr-TR" sz="2400" b="1" dirty="0">
              <a:solidFill>
                <a:schemeClr val="tx1"/>
              </a:solidFill>
              <a:cs typeface="Times New Roman" panose="02020603050405020304" pitchFamily="18" charset="0"/>
            </a:endParaRPr>
          </a:p>
        </p:txBody>
      </p:sp>
      <p:sp>
        <p:nvSpPr>
          <p:cNvPr id="6" name="Başlık 5"/>
          <p:cNvSpPr>
            <a:spLocks noGrp="1"/>
          </p:cNvSpPr>
          <p:nvPr>
            <p:ph type="title"/>
          </p:nvPr>
        </p:nvSpPr>
        <p:spPr/>
        <p:txBody>
          <a:bodyPr/>
          <a:lstStyle/>
          <a:p>
            <a:r>
              <a:rPr lang="tr-TR" sz="4000" b="1" dirty="0">
                <a:latin typeface="+mn-lt"/>
                <a:cs typeface="Times New Roman" panose="02020603050405020304" pitchFamily="18" charset="0"/>
              </a:rPr>
              <a:t>Kafein ve Bitki Çayları</a:t>
            </a:r>
          </a:p>
        </p:txBody>
      </p:sp>
      <p:sp>
        <p:nvSpPr>
          <p:cNvPr id="7" name="İçerik Yer Tutucusu 6"/>
          <p:cNvSpPr>
            <a:spLocks noGrp="1"/>
          </p:cNvSpPr>
          <p:nvPr>
            <p:ph sz="half" idx="1"/>
          </p:nvPr>
        </p:nvSpPr>
        <p:spPr>
          <a:xfrm>
            <a:off x="512762" y="1284526"/>
            <a:ext cx="3596481" cy="1028699"/>
          </a:xfrm>
        </p:spPr>
        <p:txBody>
          <a:bodyPr>
            <a:normAutofit fontScale="92500" lnSpcReduction="10000"/>
          </a:bodyPr>
          <a:lstStyle/>
          <a:p>
            <a:pPr marL="0" indent="0">
              <a:buNone/>
            </a:pPr>
            <a:r>
              <a:rPr lang="tr-TR" dirty="0" err="1">
                <a:cs typeface="Times New Roman" panose="02020603050405020304" pitchFamily="18" charset="0"/>
              </a:rPr>
              <a:t>Laktasyonda</a:t>
            </a:r>
            <a:r>
              <a:rPr lang="tr-TR" dirty="0">
                <a:cs typeface="Times New Roman" panose="02020603050405020304" pitchFamily="18" charset="0"/>
              </a:rPr>
              <a:t> kafein alımı ≤200 mg/gün olmalı</a:t>
            </a:r>
          </a:p>
        </p:txBody>
      </p:sp>
      <p:sp>
        <p:nvSpPr>
          <p:cNvPr id="10" name="İçerik Yer Tutucusu 9"/>
          <p:cNvSpPr>
            <a:spLocks noGrp="1"/>
          </p:cNvSpPr>
          <p:nvPr>
            <p:ph sz="half" idx="2"/>
          </p:nvPr>
        </p:nvSpPr>
        <p:spPr>
          <a:xfrm>
            <a:off x="4614862" y="1600202"/>
            <a:ext cx="4148138" cy="2057399"/>
          </a:xfrm>
        </p:spPr>
        <p:txBody>
          <a:bodyPr>
            <a:normAutofit fontScale="92500" lnSpcReduction="10000"/>
          </a:bodyPr>
          <a:lstStyle/>
          <a:p>
            <a:r>
              <a:rPr lang="tr-TR" dirty="0">
                <a:cs typeface="Times New Roman" panose="02020603050405020304" pitchFamily="18" charset="0"/>
              </a:rPr>
              <a:t>Amerikan Pediatri Akademisi; emziren annelerin bitki çayı tüketimlerini sınırlamaları gerektiğini bildirmektedir</a:t>
            </a:r>
            <a:r>
              <a:rPr lang="tr-TR" dirty="0" smtClean="0">
                <a:cs typeface="Times New Roman" panose="02020603050405020304" pitchFamily="18" charset="0"/>
              </a:rPr>
              <a:t>.</a:t>
            </a:r>
          </a:p>
          <a:p>
            <a:endParaRPr lang="tr-TR" dirty="0" smtClean="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pPr>
              <a:defRPr/>
            </a:pPr>
            <a:fld id="{E2CDA37F-3887-421C-8E7E-BEFA775EF851}" type="slidenum">
              <a:rPr lang="tr-TR" altLang="tr-TR" smtClean="0"/>
              <a:pPr>
                <a:defRPr/>
              </a:pPr>
              <a:t>12</a:t>
            </a:fld>
            <a:endParaRPr lang="tr-TR" altLang="tr-TR"/>
          </a:p>
        </p:txBody>
      </p:sp>
      <p:graphicFrame>
        <p:nvGraphicFramePr>
          <p:cNvPr id="8" name="Tablo 7"/>
          <p:cNvGraphicFramePr>
            <a:graphicFrameLocks noGrp="1"/>
          </p:cNvGraphicFramePr>
          <p:nvPr>
            <p:extLst>
              <p:ext uri="{D42A27DB-BD31-4B8C-83A1-F6EECF244321}">
                <p14:modId xmlns:p14="http://schemas.microsoft.com/office/powerpoint/2010/main" val="192747066"/>
              </p:ext>
            </p:extLst>
          </p:nvPr>
        </p:nvGraphicFramePr>
        <p:xfrm>
          <a:off x="313134" y="3170694"/>
          <a:ext cx="3995738" cy="3535680"/>
        </p:xfrm>
        <a:graphic>
          <a:graphicData uri="http://schemas.openxmlformats.org/drawingml/2006/table">
            <a:tbl>
              <a:tblPr firstRow="1" bandRow="1">
                <a:tableStyleId>{5C22544A-7EE6-4342-B048-85BDC9FD1C3A}</a:tableStyleId>
              </a:tblPr>
              <a:tblGrid>
                <a:gridCol w="2215058">
                  <a:extLst>
                    <a:ext uri="{9D8B030D-6E8A-4147-A177-3AD203B41FA5}">
                      <a16:colId xmlns:a16="http://schemas.microsoft.com/office/drawing/2014/main" val="20000"/>
                    </a:ext>
                  </a:extLst>
                </a:gridCol>
                <a:gridCol w="1780680">
                  <a:extLst>
                    <a:ext uri="{9D8B030D-6E8A-4147-A177-3AD203B41FA5}">
                      <a16:colId xmlns:a16="http://schemas.microsoft.com/office/drawing/2014/main" val="20001"/>
                    </a:ext>
                  </a:extLst>
                </a:gridCol>
              </a:tblGrid>
              <a:tr h="555625">
                <a:tc>
                  <a:txBody>
                    <a:bodyPr/>
                    <a:lstStyle/>
                    <a:p>
                      <a:r>
                        <a:rPr lang="tr-TR" sz="2600" b="0" dirty="0">
                          <a:solidFill>
                            <a:schemeClr val="tx1"/>
                          </a:solidFill>
                          <a:latin typeface="+mn-lt"/>
                          <a:cs typeface="Times New Roman" panose="02020603050405020304" pitchFamily="18" charset="0"/>
                        </a:rPr>
                        <a:t>1 kupa filtre kahve</a:t>
                      </a:r>
                    </a:p>
                  </a:txBody>
                  <a:tcPr marL="68580" marR="68580">
                    <a:solidFill>
                      <a:schemeClr val="bg2">
                        <a:lumMod val="90000"/>
                      </a:schemeClr>
                    </a:solidFill>
                  </a:tcPr>
                </a:tc>
                <a:tc>
                  <a:txBody>
                    <a:bodyPr/>
                    <a:lstStyle/>
                    <a:p>
                      <a:r>
                        <a:rPr lang="tr-TR" sz="2600" b="0" dirty="0">
                          <a:solidFill>
                            <a:schemeClr val="tx1"/>
                          </a:solidFill>
                          <a:latin typeface="+mn-lt"/>
                          <a:cs typeface="Times New Roman" panose="02020603050405020304" pitchFamily="18" charset="0"/>
                        </a:rPr>
                        <a:t>100 mg kafein</a:t>
                      </a:r>
                    </a:p>
                  </a:txBody>
                  <a:tcPr marL="68580" marR="68580">
                    <a:solidFill>
                      <a:schemeClr val="bg2">
                        <a:lumMod val="90000"/>
                      </a:schemeClr>
                    </a:solidFill>
                  </a:tcPr>
                </a:tc>
                <a:extLst>
                  <a:ext uri="{0D108BD9-81ED-4DB2-BD59-A6C34878D82A}">
                    <a16:rowId xmlns:a16="http://schemas.microsoft.com/office/drawing/2014/main" val="10000"/>
                  </a:ext>
                </a:extLst>
              </a:tr>
              <a:tr h="555625">
                <a:tc>
                  <a:txBody>
                    <a:bodyPr/>
                    <a:lstStyle/>
                    <a:p>
                      <a:r>
                        <a:rPr lang="tr-TR" sz="2600" dirty="0">
                          <a:latin typeface="+mn-lt"/>
                          <a:cs typeface="Times New Roman" panose="02020603050405020304" pitchFamily="18" charset="0"/>
                        </a:rPr>
                        <a:t>1 kupa çay</a:t>
                      </a:r>
                    </a:p>
                  </a:txBody>
                  <a:tcPr marL="68580" marR="68580">
                    <a:solidFill>
                      <a:schemeClr val="bg2">
                        <a:lumMod val="90000"/>
                      </a:schemeClr>
                    </a:solidFill>
                  </a:tcPr>
                </a:tc>
                <a:tc>
                  <a:txBody>
                    <a:bodyPr/>
                    <a:lstStyle/>
                    <a:p>
                      <a:r>
                        <a:rPr lang="tr-TR" sz="2600" dirty="0">
                          <a:latin typeface="+mn-lt"/>
                          <a:cs typeface="Times New Roman" panose="02020603050405020304" pitchFamily="18" charset="0"/>
                        </a:rPr>
                        <a:t>75 mg kafein</a:t>
                      </a:r>
                    </a:p>
                  </a:txBody>
                  <a:tcPr marL="68580" marR="68580">
                    <a:solidFill>
                      <a:schemeClr val="bg2">
                        <a:lumMod val="90000"/>
                      </a:schemeClr>
                    </a:solidFill>
                  </a:tcPr>
                </a:tc>
                <a:extLst>
                  <a:ext uri="{0D108BD9-81ED-4DB2-BD59-A6C34878D82A}">
                    <a16:rowId xmlns:a16="http://schemas.microsoft.com/office/drawing/2014/main" val="10001"/>
                  </a:ext>
                </a:extLst>
              </a:tr>
              <a:tr h="555625">
                <a:tc>
                  <a:txBody>
                    <a:bodyPr/>
                    <a:lstStyle/>
                    <a:p>
                      <a:r>
                        <a:rPr lang="tr-TR" sz="2600" dirty="0">
                          <a:latin typeface="+mn-lt"/>
                          <a:cs typeface="Times New Roman" panose="02020603050405020304" pitchFamily="18" charset="0"/>
                        </a:rPr>
                        <a:t>1 kutu kola</a:t>
                      </a:r>
                    </a:p>
                  </a:txBody>
                  <a:tcPr marL="68580" marR="68580">
                    <a:solidFill>
                      <a:schemeClr val="bg2">
                        <a:lumMod val="90000"/>
                      </a:schemeClr>
                    </a:solidFill>
                  </a:tcPr>
                </a:tc>
                <a:tc>
                  <a:txBody>
                    <a:bodyPr/>
                    <a:lstStyle/>
                    <a:p>
                      <a:r>
                        <a:rPr lang="tr-TR" sz="2600" dirty="0">
                          <a:latin typeface="+mn-lt"/>
                          <a:cs typeface="Times New Roman" panose="02020603050405020304" pitchFamily="18" charset="0"/>
                        </a:rPr>
                        <a:t>40 mg kafein</a:t>
                      </a:r>
                    </a:p>
                  </a:txBody>
                  <a:tcPr marL="68580" marR="68580">
                    <a:solidFill>
                      <a:schemeClr val="bg2">
                        <a:lumMod val="90000"/>
                      </a:schemeClr>
                    </a:solidFill>
                  </a:tcPr>
                </a:tc>
                <a:extLst>
                  <a:ext uri="{0D108BD9-81ED-4DB2-BD59-A6C34878D82A}">
                    <a16:rowId xmlns:a16="http://schemas.microsoft.com/office/drawing/2014/main" val="10002"/>
                  </a:ext>
                </a:extLst>
              </a:tr>
              <a:tr h="661458">
                <a:tc>
                  <a:txBody>
                    <a:bodyPr/>
                    <a:lstStyle/>
                    <a:p>
                      <a:r>
                        <a:rPr lang="tr-TR" sz="2600" dirty="0">
                          <a:latin typeface="+mn-lt"/>
                          <a:cs typeface="Times New Roman" panose="02020603050405020304" pitchFamily="18" charset="0"/>
                        </a:rPr>
                        <a:t>1 kutu enerji içeceği</a:t>
                      </a:r>
                    </a:p>
                  </a:txBody>
                  <a:tcPr marL="68580" marR="68580">
                    <a:solidFill>
                      <a:schemeClr val="bg2">
                        <a:lumMod val="90000"/>
                      </a:schemeClr>
                    </a:solidFill>
                  </a:tcPr>
                </a:tc>
                <a:tc>
                  <a:txBody>
                    <a:bodyPr/>
                    <a:lstStyle/>
                    <a:p>
                      <a:r>
                        <a:rPr lang="tr-TR" sz="2600" dirty="0">
                          <a:latin typeface="+mn-lt"/>
                          <a:cs typeface="Times New Roman" panose="02020603050405020304" pitchFamily="18" charset="0"/>
                        </a:rPr>
                        <a:t>80 mg kafein</a:t>
                      </a:r>
                    </a:p>
                  </a:txBody>
                  <a:tcPr marL="68580" marR="68580">
                    <a:solidFill>
                      <a:schemeClr val="bg2">
                        <a:lumMod val="90000"/>
                      </a:schemeClr>
                    </a:solidFill>
                  </a:tcPr>
                </a:tc>
                <a:extLst>
                  <a:ext uri="{0D108BD9-81ED-4DB2-BD59-A6C34878D82A}">
                    <a16:rowId xmlns:a16="http://schemas.microsoft.com/office/drawing/2014/main" val="10003"/>
                  </a:ext>
                </a:extLst>
              </a:tr>
            </a:tbl>
          </a:graphicData>
        </a:graphic>
      </p:graphicFrame>
      <p:sp>
        <p:nvSpPr>
          <p:cNvPr id="9" name="Aşağı Ok 8"/>
          <p:cNvSpPr/>
          <p:nvPr/>
        </p:nvSpPr>
        <p:spPr>
          <a:xfrm>
            <a:off x="2049064" y="2228851"/>
            <a:ext cx="523875" cy="800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6479579" y="3587909"/>
            <a:ext cx="478631" cy="618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4200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57200" y="472440"/>
            <a:ext cx="8229600" cy="945198"/>
          </a:xfrm>
        </p:spPr>
        <p:txBody>
          <a:bodyPr>
            <a:normAutofit fontScale="90000"/>
          </a:bodyPr>
          <a:lstStyle/>
          <a:p>
            <a:r>
              <a:rPr lang="tr-TR" dirty="0" err="1"/>
              <a:t>Maternal</a:t>
            </a:r>
            <a:r>
              <a:rPr lang="tr-TR" dirty="0"/>
              <a:t> Vitamin ve Mineral Desteği</a:t>
            </a:r>
          </a:p>
        </p:txBody>
      </p:sp>
      <p:sp>
        <p:nvSpPr>
          <p:cNvPr id="7" name="İçerik Yer Tutucusu 6"/>
          <p:cNvSpPr>
            <a:spLocks noGrp="1"/>
          </p:cNvSpPr>
          <p:nvPr>
            <p:ph idx="1"/>
          </p:nvPr>
        </p:nvSpPr>
        <p:spPr>
          <a:xfrm>
            <a:off x="304800" y="1507067"/>
            <a:ext cx="8661400" cy="5113866"/>
          </a:xfrm>
        </p:spPr>
        <p:txBody>
          <a:bodyPr>
            <a:normAutofit fontScale="92500"/>
          </a:bodyPr>
          <a:lstStyle/>
          <a:p>
            <a:pPr>
              <a:spcAft>
                <a:spcPts val="1200"/>
              </a:spcAft>
              <a:buClr>
                <a:srgbClr val="FF0000"/>
              </a:buClr>
            </a:pPr>
            <a:r>
              <a:rPr lang="tr-TR" dirty="0"/>
              <a:t>Sağlık Bakanlığının konu ile ilgili güncel protokolleri doğrultusunda emziren </a:t>
            </a:r>
            <a:r>
              <a:rPr lang="tr-TR" dirty="0" smtClean="0"/>
              <a:t>annelerin; </a:t>
            </a:r>
          </a:p>
          <a:p>
            <a:pPr lvl="1">
              <a:spcAft>
                <a:spcPts val="1200"/>
              </a:spcAft>
              <a:buClr>
                <a:srgbClr val="FF0000"/>
              </a:buClr>
              <a:buFont typeface="Arial" pitchFamily="34" charset="0"/>
              <a:buChar char="•"/>
            </a:pPr>
            <a:r>
              <a:rPr lang="tr-TR" dirty="0" smtClean="0"/>
              <a:t>İlk </a:t>
            </a:r>
            <a:r>
              <a:rPr lang="tr-TR" dirty="0"/>
              <a:t>üç ay </a:t>
            </a:r>
            <a:r>
              <a:rPr lang="tr-TR" dirty="0" smtClean="0"/>
              <a:t>demir, </a:t>
            </a:r>
          </a:p>
          <a:p>
            <a:pPr lvl="1">
              <a:spcAft>
                <a:spcPts val="1200"/>
              </a:spcAft>
              <a:buClr>
                <a:srgbClr val="FF0000"/>
              </a:buClr>
              <a:buFont typeface="Arial" pitchFamily="34" charset="0"/>
              <a:buChar char="•"/>
            </a:pPr>
            <a:r>
              <a:rPr lang="tr-TR" dirty="0" smtClean="0"/>
              <a:t>İlk </a:t>
            </a:r>
            <a:r>
              <a:rPr lang="tr-TR" dirty="0"/>
              <a:t>altı ay D vitamini desteği alması </a:t>
            </a:r>
            <a:r>
              <a:rPr lang="tr-TR" dirty="0" smtClean="0"/>
              <a:t>gereklidir.</a:t>
            </a:r>
            <a:endParaRPr lang="tr-TR" dirty="0"/>
          </a:p>
          <a:p>
            <a:pPr>
              <a:spcAft>
                <a:spcPts val="1200"/>
              </a:spcAft>
              <a:buClr>
                <a:srgbClr val="FF0000"/>
              </a:buClr>
            </a:pPr>
            <a:r>
              <a:rPr lang="tr-TR" dirty="0" smtClean="0"/>
              <a:t>Vitamin </a:t>
            </a:r>
            <a:r>
              <a:rPr lang="tr-TR" dirty="0"/>
              <a:t>ilaçları yerine, gerekli vitaminlerin dengeli beslenme yoluyla alınması </a:t>
            </a:r>
            <a:r>
              <a:rPr lang="tr-TR" dirty="0" smtClean="0"/>
              <a:t>önerilmektedir</a:t>
            </a:r>
          </a:p>
          <a:p>
            <a:pPr>
              <a:spcAft>
                <a:spcPts val="1200"/>
              </a:spcAft>
              <a:buClr>
                <a:srgbClr val="FF0000"/>
              </a:buClr>
            </a:pPr>
            <a:r>
              <a:rPr lang="tr-TR" dirty="0" smtClean="0"/>
              <a:t>Yaygın </a:t>
            </a:r>
            <a:r>
              <a:rPr lang="tr-TR" dirty="0"/>
              <a:t>olan uygulama prenatal alınan vitamin preparatlarının </a:t>
            </a:r>
            <a:r>
              <a:rPr lang="tr-TR" dirty="0" err="1"/>
              <a:t>laktasyon</a:t>
            </a:r>
            <a:r>
              <a:rPr lang="tr-TR" dirty="0"/>
              <a:t> döneminde de devam edilmesi yönündedir</a:t>
            </a:r>
            <a:r>
              <a:rPr lang="tr-TR" dirty="0" smtClean="0"/>
              <a:t>.</a:t>
            </a:r>
            <a:endParaRPr lang="tr-TR" dirty="0"/>
          </a:p>
        </p:txBody>
      </p:sp>
      <p:sp>
        <p:nvSpPr>
          <p:cNvPr id="5" name="Slayt Numarası Yer Tutucusu 4"/>
          <p:cNvSpPr>
            <a:spLocks noGrp="1"/>
          </p:cNvSpPr>
          <p:nvPr>
            <p:ph type="sldNum" sz="quarter" idx="12"/>
          </p:nvPr>
        </p:nvSpPr>
        <p:spPr/>
        <p:txBody>
          <a:bodyPr/>
          <a:lstStyle/>
          <a:p>
            <a:pPr>
              <a:defRPr/>
            </a:pPr>
            <a:fld id="{E2CDA37F-3887-421C-8E7E-BEFA775EF851}" type="slidenum">
              <a:rPr lang="tr-TR" altLang="tr-TR" smtClean="0"/>
              <a:pPr>
                <a:defRPr/>
              </a:pPr>
              <a:t>13</a:t>
            </a:fld>
            <a:endParaRPr lang="tr-TR" altLang="tr-TR"/>
          </a:p>
        </p:txBody>
      </p:sp>
    </p:spTree>
    <p:extLst>
      <p:ext uri="{BB962C8B-B14F-4D97-AF65-F5344CB8AC3E}">
        <p14:creationId xmlns:p14="http://schemas.microsoft.com/office/powerpoint/2010/main" val="973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şağı Ok Belirtme Çizgisi 7"/>
          <p:cNvSpPr/>
          <p:nvPr/>
        </p:nvSpPr>
        <p:spPr>
          <a:xfrm>
            <a:off x="1562724" y="764498"/>
            <a:ext cx="5846164" cy="1289154"/>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5"/>
          <p:cNvSpPr>
            <a:spLocks noGrp="1"/>
          </p:cNvSpPr>
          <p:nvPr>
            <p:ph type="title"/>
          </p:nvPr>
        </p:nvSpPr>
        <p:spPr/>
        <p:txBody>
          <a:bodyPr>
            <a:normAutofit fontScale="90000"/>
          </a:bodyPr>
          <a:lstStyle/>
          <a:p>
            <a:r>
              <a:rPr lang="tr-TR" dirty="0"/>
              <a:t/>
            </a:r>
            <a:br>
              <a:rPr lang="tr-TR" dirty="0"/>
            </a:br>
            <a:r>
              <a:rPr lang="tr-TR" dirty="0"/>
              <a:t>Sağlıklı Bir </a:t>
            </a:r>
            <a:r>
              <a:rPr lang="tr-TR" dirty="0" err="1"/>
              <a:t>Laktasyon</a:t>
            </a:r>
            <a:r>
              <a:rPr lang="tr-TR" dirty="0"/>
              <a:t> İçin</a:t>
            </a:r>
          </a:p>
        </p:txBody>
      </p:sp>
      <p:sp>
        <p:nvSpPr>
          <p:cNvPr id="7" name="İçerik Yer Tutucusu 6"/>
          <p:cNvSpPr>
            <a:spLocks noGrp="1"/>
          </p:cNvSpPr>
          <p:nvPr>
            <p:ph idx="1"/>
          </p:nvPr>
        </p:nvSpPr>
        <p:spPr>
          <a:xfrm>
            <a:off x="457200" y="1978702"/>
            <a:ext cx="8169442" cy="4523698"/>
          </a:xfrm>
        </p:spPr>
        <p:txBody>
          <a:bodyPr>
            <a:normAutofit fontScale="92500" lnSpcReduction="10000"/>
          </a:bodyPr>
          <a:lstStyle/>
          <a:p>
            <a:pPr>
              <a:spcAft>
                <a:spcPts val="600"/>
              </a:spcAft>
              <a:buClr>
                <a:srgbClr val="FF0000"/>
              </a:buClr>
              <a:buFont typeface="Wingdings" panose="05000000000000000000" pitchFamily="2" charset="2"/>
              <a:buChar char="v"/>
            </a:pPr>
            <a:r>
              <a:rPr lang="tr-TR" dirty="0"/>
              <a:t> Yeterli ve dengeli beslenme/besin çeşitliliği,</a:t>
            </a:r>
          </a:p>
          <a:p>
            <a:pPr>
              <a:spcAft>
                <a:spcPts val="600"/>
              </a:spcAft>
              <a:buClr>
                <a:srgbClr val="FF0000"/>
              </a:buClr>
              <a:buFont typeface="Wingdings" panose="05000000000000000000" pitchFamily="2" charset="2"/>
              <a:buChar char="v"/>
            </a:pPr>
            <a:r>
              <a:rPr lang="tr-TR" dirty="0"/>
              <a:t> Artan </a:t>
            </a:r>
            <a:r>
              <a:rPr lang="tr-TR" dirty="0" err="1"/>
              <a:t>maternal</a:t>
            </a:r>
            <a:r>
              <a:rPr lang="tr-TR" dirty="0"/>
              <a:t> enerji gereksinmesinin karşılanması,</a:t>
            </a:r>
          </a:p>
          <a:p>
            <a:pPr>
              <a:spcAft>
                <a:spcPts val="600"/>
              </a:spcAft>
              <a:buClr>
                <a:srgbClr val="FF0000"/>
              </a:buClr>
              <a:buFont typeface="Wingdings" panose="05000000000000000000" pitchFamily="2" charset="2"/>
              <a:buChar char="v"/>
            </a:pPr>
            <a:r>
              <a:rPr lang="tr-TR" dirty="0"/>
              <a:t> Zamanında ve uygun vitamin/mineral </a:t>
            </a:r>
            <a:r>
              <a:rPr lang="tr-TR" dirty="0" smtClean="0"/>
              <a:t>desteği</a:t>
            </a:r>
            <a:endParaRPr lang="tr-TR" dirty="0"/>
          </a:p>
          <a:p>
            <a:pPr>
              <a:spcAft>
                <a:spcPts val="600"/>
              </a:spcAft>
              <a:buClr>
                <a:srgbClr val="FF0000"/>
              </a:buClr>
              <a:buFont typeface="Wingdings" panose="05000000000000000000" pitchFamily="2" charset="2"/>
              <a:buChar char="v"/>
            </a:pPr>
            <a:r>
              <a:rPr lang="tr-TR" dirty="0"/>
              <a:t> Uygun fiziksel aktivite</a:t>
            </a:r>
          </a:p>
          <a:p>
            <a:pPr>
              <a:spcAft>
                <a:spcPts val="600"/>
              </a:spcAft>
              <a:buClr>
                <a:srgbClr val="FF0000"/>
              </a:buClr>
              <a:buFont typeface="Wingdings" panose="05000000000000000000" pitchFamily="2" charset="2"/>
              <a:buChar char="v"/>
            </a:pPr>
            <a:r>
              <a:rPr lang="tr-TR" dirty="0"/>
              <a:t> Besin güvenliği (hazırlama/pişirme vb.),</a:t>
            </a:r>
          </a:p>
          <a:p>
            <a:pPr>
              <a:spcAft>
                <a:spcPts val="600"/>
              </a:spcAft>
              <a:buClr>
                <a:srgbClr val="FF0000"/>
              </a:buClr>
              <a:buFont typeface="Wingdings" panose="05000000000000000000" pitchFamily="2" charset="2"/>
              <a:buChar char="v"/>
            </a:pPr>
            <a:r>
              <a:rPr lang="tr-TR" dirty="0"/>
              <a:t> Alkol, sigara vb. zararlı maddelerden sakınma</a:t>
            </a:r>
          </a:p>
          <a:p>
            <a:pPr marL="0" indent="0">
              <a:spcAft>
                <a:spcPts val="600"/>
              </a:spcAft>
              <a:buClr>
                <a:srgbClr val="FF0000"/>
              </a:buClr>
              <a:buNone/>
            </a:pPr>
            <a:r>
              <a:rPr lang="tr-TR" dirty="0" smtClean="0"/>
              <a:t>ANAHTAR </a:t>
            </a:r>
            <a:r>
              <a:rPr lang="tr-TR" dirty="0"/>
              <a:t>BİLEŞENLERDİR...</a:t>
            </a:r>
          </a:p>
          <a:p>
            <a:pPr>
              <a:spcAft>
                <a:spcPts val="600"/>
              </a:spcAft>
              <a:buClr>
                <a:srgbClr val="FF0000"/>
              </a:buClr>
              <a:buFont typeface="Wingdings" panose="05000000000000000000" pitchFamily="2" charset="2"/>
              <a:buChar char="v"/>
            </a:pPr>
            <a:endParaRPr lang="tr-TR" dirty="0"/>
          </a:p>
        </p:txBody>
      </p:sp>
      <p:sp>
        <p:nvSpPr>
          <p:cNvPr id="5" name="Slayt Numarası Yer Tutucusu 4"/>
          <p:cNvSpPr>
            <a:spLocks noGrp="1"/>
          </p:cNvSpPr>
          <p:nvPr>
            <p:ph type="sldNum" sz="quarter" idx="12"/>
          </p:nvPr>
        </p:nvSpPr>
        <p:spPr/>
        <p:txBody>
          <a:bodyPr/>
          <a:lstStyle/>
          <a:p>
            <a:pPr>
              <a:defRPr/>
            </a:pPr>
            <a:fld id="{E2CDA37F-3887-421C-8E7E-BEFA775EF851}" type="slidenum">
              <a:rPr lang="tr-TR" altLang="tr-TR" smtClean="0"/>
              <a:pPr>
                <a:defRPr/>
              </a:pPr>
              <a:t>14</a:t>
            </a:fld>
            <a:endParaRPr lang="tr-TR" altLang="tr-TR" dirty="0"/>
          </a:p>
        </p:txBody>
      </p:sp>
      <p:pic>
        <p:nvPicPr>
          <p:cNvPr id="1026" name="Picture 2" descr="ANAHT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515" y="4207350"/>
            <a:ext cx="1757401" cy="17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0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079292"/>
            <a:ext cx="4750383" cy="4955749"/>
          </a:xfrm>
        </p:spPr>
        <p:txBody>
          <a:bodyPr>
            <a:noAutofit/>
          </a:bodyPr>
          <a:lstStyle/>
          <a:p>
            <a:pPr lvl="0" algn="just">
              <a:lnSpc>
                <a:spcPct val="150000"/>
              </a:lnSpc>
            </a:pPr>
            <a:endParaRPr lang="tr-TR" sz="3600" dirty="0">
              <a:solidFill>
                <a:srgbClr val="C00000"/>
              </a:solidFill>
              <a:latin typeface="+mj-lt"/>
              <a:cs typeface="Times New Roman" panose="02020603050405020304" pitchFamily="18" charset="0"/>
            </a:endParaRPr>
          </a:p>
          <a:p>
            <a:pPr marL="0" lvl="0" indent="0" algn="ctr">
              <a:lnSpc>
                <a:spcPct val="150000"/>
              </a:lnSpc>
              <a:buNone/>
            </a:pPr>
            <a:r>
              <a:rPr lang="tr-TR" sz="3600" b="1" dirty="0" smtClean="0">
                <a:solidFill>
                  <a:srgbClr val="FF0000"/>
                </a:solidFill>
                <a:latin typeface="+mj-lt"/>
                <a:cs typeface="Times New Roman" panose="02020603050405020304" pitchFamily="18" charset="0"/>
              </a:rPr>
              <a:t>2. </a:t>
            </a:r>
            <a:r>
              <a:rPr lang="tr-TR" sz="3600" b="1" dirty="0" smtClean="0">
                <a:solidFill>
                  <a:srgbClr val="FF0000"/>
                </a:solidFill>
                <a:latin typeface="+mj-lt"/>
              </a:rPr>
              <a:t>Emziren Annenin Kullanabileceği Aile Planlaması Yöntemleri</a:t>
            </a:r>
            <a:endParaRPr lang="tr-TR" sz="3600" b="1" dirty="0">
              <a:solidFill>
                <a:srgbClr val="FF0000"/>
              </a:solidFill>
              <a:latin typeface="+mj-lt"/>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15</a:t>
            </a:fld>
            <a:endParaRPr lang="en-US" sz="1600" dirty="0">
              <a:solidFill>
                <a:schemeClr val="accent3">
                  <a:shade val="75000"/>
                </a:schemeClr>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909" y="759719"/>
            <a:ext cx="3024266" cy="5594892"/>
          </a:xfrm>
          <a:prstGeom prst="rect">
            <a:avLst/>
          </a:prstGeom>
        </p:spPr>
      </p:pic>
    </p:spTree>
    <p:extLst>
      <p:ext uri="{BB962C8B-B14F-4D97-AF65-F5344CB8AC3E}">
        <p14:creationId xmlns:p14="http://schemas.microsoft.com/office/powerpoint/2010/main" val="358991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7\Desktop\soru-işareti.jpg"/>
          <p:cNvPicPr>
            <a:picLocks noChangeAspect="1" noChangeArrowheads="1"/>
          </p:cNvPicPr>
          <p:nvPr/>
        </p:nvPicPr>
        <p:blipFill>
          <a:blip r:embed="rId2"/>
          <a:srcRect/>
          <a:stretch>
            <a:fillRect/>
          </a:stretch>
        </p:blipFill>
        <p:spPr bwMode="auto">
          <a:xfrm>
            <a:off x="3635896" y="4731251"/>
            <a:ext cx="2421731" cy="2126749"/>
          </a:xfrm>
          <a:prstGeom prst="rect">
            <a:avLst/>
          </a:prstGeom>
          <a:noFill/>
        </p:spPr>
      </p:pic>
      <p:sp>
        <p:nvSpPr>
          <p:cNvPr id="3" name="Content Placeholder 2"/>
          <p:cNvSpPr>
            <a:spLocks noGrp="1"/>
          </p:cNvSpPr>
          <p:nvPr>
            <p:ph idx="1"/>
          </p:nvPr>
        </p:nvSpPr>
        <p:spPr>
          <a:xfrm>
            <a:off x="270710" y="1295401"/>
            <a:ext cx="8554454" cy="5153525"/>
          </a:xfrm>
        </p:spPr>
        <p:txBody>
          <a:bodyPr>
            <a:noAutofit/>
          </a:bodyPr>
          <a:lstStyle/>
          <a:p>
            <a:r>
              <a:rPr lang="tr-TR" i="1" dirty="0" smtClean="0"/>
              <a:t>Pınar </a:t>
            </a:r>
            <a:r>
              <a:rPr lang="tr-TR" i="1" dirty="0"/>
              <a:t>emzirmenin gebeliklerin arasını açtığını duymuş. Ancak bunun doğru olup olmadığını öğrenmek istiyor ve emzirirken gebelikten korunmak için ne yapması gerektiğini soruyor.</a:t>
            </a:r>
          </a:p>
          <a:p>
            <a:r>
              <a:rPr lang="tr-TR" b="1" i="1" dirty="0" smtClean="0">
                <a:solidFill>
                  <a:srgbClr val="C00000"/>
                </a:solidFill>
              </a:rPr>
              <a:t>Soru</a:t>
            </a:r>
            <a:r>
              <a:rPr lang="tr-TR" b="1" i="1" dirty="0">
                <a:solidFill>
                  <a:srgbClr val="C00000"/>
                </a:solidFill>
              </a:rPr>
              <a:t>: </a:t>
            </a:r>
            <a:r>
              <a:rPr lang="tr-TR" i="1" dirty="0"/>
              <a:t>Emzikli bir anneye gebelikten korunması için hangi aile planlaması yöntemleri ile ilgili bilgi verirsiniz? </a:t>
            </a:r>
            <a:endParaRPr lang="tr-TR" dirty="0"/>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16</a:t>
            </a:fld>
            <a:endParaRPr lang="en-US" sz="1600" dirty="0">
              <a:solidFill>
                <a:schemeClr val="accent3">
                  <a:shade val="75000"/>
                </a:schemeClr>
              </a:solidFill>
            </a:endParaRPr>
          </a:p>
        </p:txBody>
      </p:sp>
    </p:spTree>
    <p:extLst>
      <p:ext uri="{BB962C8B-B14F-4D97-AF65-F5344CB8AC3E}">
        <p14:creationId xmlns:p14="http://schemas.microsoft.com/office/powerpoint/2010/main" val="71130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1867"/>
            <a:ext cx="8229600" cy="1236132"/>
          </a:xfrm>
        </p:spPr>
        <p:txBody>
          <a:bodyPr/>
          <a:lstStyle/>
          <a:p>
            <a:r>
              <a:rPr lang="tr-TR" sz="3200" b="1" dirty="0"/>
              <a:t>EMZİREN ANNENİN KULLANABİLECEĞİ AİLE PLANLAMASI YÖNTEMLERİ</a:t>
            </a:r>
            <a:endParaRPr lang="tr-TR" sz="3200" dirty="0"/>
          </a:p>
        </p:txBody>
      </p:sp>
      <p:sp>
        <p:nvSpPr>
          <p:cNvPr id="3" name="İçerik Yer Tutucusu 2"/>
          <p:cNvSpPr>
            <a:spLocks noGrp="1"/>
          </p:cNvSpPr>
          <p:nvPr>
            <p:ph idx="1"/>
          </p:nvPr>
        </p:nvSpPr>
        <p:spPr>
          <a:xfrm>
            <a:off x="220852" y="1813302"/>
            <a:ext cx="8485322" cy="4912962"/>
          </a:xfrm>
        </p:spPr>
        <p:txBody>
          <a:bodyPr/>
          <a:lstStyle/>
          <a:p>
            <a:pPr>
              <a:buClr>
                <a:srgbClr val="FF0000"/>
              </a:buClr>
            </a:pPr>
            <a:r>
              <a:rPr lang="tr-TR" sz="2800" dirty="0"/>
              <a:t>Aile planlaması emzirmenin devamı için </a:t>
            </a:r>
            <a:r>
              <a:rPr lang="tr-TR" sz="2800" dirty="0" smtClean="0"/>
              <a:t>önemlidir</a:t>
            </a:r>
            <a:endParaRPr lang="tr-TR" sz="2800" dirty="0"/>
          </a:p>
          <a:p>
            <a:pPr>
              <a:buClr>
                <a:srgbClr val="FF0000"/>
              </a:buClr>
            </a:pPr>
            <a:r>
              <a:rPr lang="tr-TR" sz="2800" dirty="0">
                <a:cs typeface="Times New Roman" panose="02020603050405020304" pitchFamily="18" charset="0"/>
              </a:rPr>
              <a:t>Birçok anne </a:t>
            </a:r>
            <a:r>
              <a:rPr lang="tr-TR" sz="2800" dirty="0" smtClean="0">
                <a:cs typeface="Times New Roman" panose="02020603050405020304" pitchFamily="18" charset="0"/>
              </a:rPr>
              <a:t>gebe </a:t>
            </a:r>
            <a:r>
              <a:rPr lang="tr-TR" sz="2800" dirty="0">
                <a:cs typeface="Times New Roman" panose="02020603050405020304" pitchFamily="18" charset="0"/>
              </a:rPr>
              <a:t>kaldığında, yeterli </a:t>
            </a:r>
            <a:r>
              <a:rPr lang="tr-TR" sz="2800" dirty="0" smtClean="0">
                <a:cs typeface="Times New Roman" panose="02020603050405020304" pitchFamily="18" charset="0"/>
              </a:rPr>
              <a:t>bilgisi olmadığı </a:t>
            </a:r>
            <a:r>
              <a:rPr lang="tr-TR" sz="2800" dirty="0">
                <a:cs typeface="Times New Roman" panose="02020603050405020304" pitchFamily="18" charset="0"/>
              </a:rPr>
              <a:t>için ve çevresel nedenlerle emzirmeyi </a:t>
            </a:r>
            <a:r>
              <a:rPr lang="tr-TR" sz="2800" dirty="0" smtClean="0">
                <a:cs typeface="Times New Roman" panose="02020603050405020304" pitchFamily="18" charset="0"/>
              </a:rPr>
              <a:t>sonlandırır</a:t>
            </a:r>
            <a:endParaRPr lang="tr-TR" sz="2800" dirty="0"/>
          </a:p>
          <a:p>
            <a:pPr>
              <a:buClr>
                <a:srgbClr val="FF0000"/>
              </a:buClr>
            </a:pPr>
            <a:r>
              <a:rPr lang="tr-TR" sz="2800" dirty="0" smtClean="0"/>
              <a:t>Tüm </a:t>
            </a:r>
            <a:r>
              <a:rPr lang="tr-TR" sz="2800" dirty="0"/>
              <a:t>anneler doğumdan 6 hafta sonra etkili bir aile planlaması yöntemi </a:t>
            </a:r>
            <a:r>
              <a:rPr lang="tr-TR" sz="2800" dirty="0" smtClean="0"/>
              <a:t>kullanmaları için bilgilendirilmelidir</a:t>
            </a:r>
          </a:p>
          <a:p>
            <a:pPr>
              <a:buClr>
                <a:srgbClr val="FF0000"/>
              </a:buClr>
            </a:pPr>
            <a:r>
              <a:rPr lang="tr-TR" sz="2800" dirty="0" smtClean="0"/>
              <a:t>Yönteme karar verirken;</a:t>
            </a:r>
          </a:p>
          <a:p>
            <a:pPr lvl="1">
              <a:buClr>
                <a:srgbClr val="FF0000"/>
              </a:buClr>
              <a:buFont typeface="Arial" pitchFamily="34" charset="0"/>
              <a:buChar char="•"/>
            </a:pPr>
            <a:r>
              <a:rPr lang="tr-TR" dirty="0" smtClean="0"/>
              <a:t>Emzirme durumu, </a:t>
            </a:r>
            <a:r>
              <a:rPr lang="tr-TR" dirty="0"/>
              <a:t>emzirme planı, bebeğin yaşı, önceki kullanılan yöntem, eşin görüşü, tekrar çocuk sahibi olma planı, sağlık durumu, sağlık hizmetine </a:t>
            </a:r>
            <a:r>
              <a:rPr lang="tr-TR" dirty="0" err="1"/>
              <a:t>ulaşabilirlik</a:t>
            </a:r>
            <a:r>
              <a:rPr lang="tr-TR" dirty="0"/>
              <a:t> ve ailenin </a:t>
            </a:r>
            <a:r>
              <a:rPr lang="tr-TR" dirty="0" smtClean="0"/>
              <a:t>sosyoekonomik durumu</a:t>
            </a:r>
            <a:endParaRPr lang="tr-TR" dirty="0">
              <a:latin typeface="+mj-lt"/>
            </a:endParaRP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17</a:t>
            </a:fld>
            <a:endParaRPr lang="tr-TR" altLang="tr-TR"/>
          </a:p>
        </p:txBody>
      </p:sp>
    </p:spTree>
    <p:extLst>
      <p:ext uri="{BB962C8B-B14F-4D97-AF65-F5344CB8AC3E}">
        <p14:creationId xmlns:p14="http://schemas.microsoft.com/office/powerpoint/2010/main" val="177685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9900" y="590973"/>
            <a:ext cx="8229600" cy="897574"/>
          </a:xfrm>
        </p:spPr>
        <p:txBody>
          <a:bodyPr>
            <a:normAutofit fontScale="90000"/>
          </a:bodyPr>
          <a:lstStyle/>
          <a:p>
            <a:r>
              <a:rPr lang="tr-TR" sz="4000" dirty="0"/>
              <a:t>Önerilebilecek Aile Planlaması Yöntemleri</a:t>
            </a:r>
          </a:p>
        </p:txBody>
      </p:sp>
      <p:sp>
        <p:nvSpPr>
          <p:cNvPr id="3" name="İçerik Yer Tutucusu 2"/>
          <p:cNvSpPr>
            <a:spLocks noGrp="1"/>
          </p:cNvSpPr>
          <p:nvPr>
            <p:ph idx="1"/>
          </p:nvPr>
        </p:nvSpPr>
        <p:spPr>
          <a:xfrm>
            <a:off x="251460" y="1540933"/>
            <a:ext cx="8435340" cy="5012266"/>
          </a:xfrm>
        </p:spPr>
        <p:txBody>
          <a:bodyPr>
            <a:normAutofit fontScale="92500"/>
          </a:bodyPr>
          <a:lstStyle/>
          <a:p>
            <a:pPr marL="514350" indent="-514350">
              <a:spcBef>
                <a:spcPts val="600"/>
              </a:spcBef>
              <a:spcAft>
                <a:spcPts val="600"/>
              </a:spcAft>
              <a:buFont typeface="+mj-lt"/>
              <a:buAutoNum type="arabicPeriod"/>
            </a:pPr>
            <a:r>
              <a:rPr lang="tr-TR" dirty="0"/>
              <a:t>RİA (Rahim içi araç) </a:t>
            </a:r>
          </a:p>
          <a:p>
            <a:pPr marL="514350" indent="-514350">
              <a:spcBef>
                <a:spcPts val="600"/>
              </a:spcBef>
              <a:spcAft>
                <a:spcPts val="600"/>
              </a:spcAft>
              <a:buFont typeface="+mj-lt"/>
              <a:buAutoNum type="arabicPeriod"/>
            </a:pPr>
            <a:r>
              <a:rPr lang="tr-TR" dirty="0"/>
              <a:t>Sadece </a:t>
            </a:r>
            <a:r>
              <a:rPr lang="tr-TR" dirty="0" err="1"/>
              <a:t>progesteron</a:t>
            </a:r>
            <a:r>
              <a:rPr lang="tr-TR" dirty="0"/>
              <a:t> içeren </a:t>
            </a:r>
            <a:r>
              <a:rPr lang="tr-TR" dirty="0" err="1"/>
              <a:t>hormonal</a:t>
            </a:r>
            <a:r>
              <a:rPr lang="tr-TR" dirty="0"/>
              <a:t> </a:t>
            </a:r>
            <a:r>
              <a:rPr lang="tr-TR" dirty="0" err="1"/>
              <a:t>metodlar</a:t>
            </a:r>
            <a:endParaRPr lang="tr-TR" dirty="0"/>
          </a:p>
          <a:p>
            <a:pPr marL="514350" indent="-514350">
              <a:spcBef>
                <a:spcPts val="600"/>
              </a:spcBef>
              <a:spcAft>
                <a:spcPts val="600"/>
              </a:spcAft>
              <a:buFont typeface="+mj-lt"/>
              <a:buAutoNum type="arabicPeriod"/>
            </a:pPr>
            <a:r>
              <a:rPr lang="tr-TR" dirty="0"/>
              <a:t>Kondom, diyafram ve </a:t>
            </a:r>
            <a:r>
              <a:rPr lang="tr-TR" dirty="0" err="1"/>
              <a:t>spermisidler</a:t>
            </a:r>
            <a:r>
              <a:rPr lang="tr-TR" dirty="0"/>
              <a:t> (doğru kullanıldığında)</a:t>
            </a:r>
          </a:p>
          <a:p>
            <a:pPr marL="514350" indent="-514350">
              <a:spcBef>
                <a:spcPts val="600"/>
              </a:spcBef>
              <a:spcAft>
                <a:spcPts val="600"/>
              </a:spcAft>
              <a:buFont typeface="+mj-lt"/>
              <a:buAutoNum type="arabicPeriod"/>
            </a:pPr>
            <a:r>
              <a:rPr lang="tr-TR" dirty="0"/>
              <a:t>Tüp </a:t>
            </a:r>
            <a:r>
              <a:rPr lang="tr-TR" dirty="0" err="1"/>
              <a:t>ligasyon</a:t>
            </a:r>
            <a:r>
              <a:rPr lang="tr-TR" dirty="0"/>
              <a:t>,</a:t>
            </a:r>
          </a:p>
          <a:p>
            <a:pPr marL="514350" indent="-514350">
              <a:spcBef>
                <a:spcPts val="600"/>
              </a:spcBef>
              <a:spcAft>
                <a:spcPts val="600"/>
              </a:spcAft>
              <a:buFont typeface="+mj-lt"/>
              <a:buAutoNum type="arabicPeriod"/>
            </a:pPr>
            <a:r>
              <a:rPr lang="tr-TR" dirty="0"/>
              <a:t>Eşlere bilgi verilerek isterlerse </a:t>
            </a:r>
            <a:r>
              <a:rPr lang="tr-TR" dirty="0" err="1"/>
              <a:t>vazektomi</a:t>
            </a:r>
            <a:endParaRPr lang="tr-TR" dirty="0"/>
          </a:p>
          <a:p>
            <a:pPr marL="514350" indent="-514350">
              <a:spcBef>
                <a:spcPts val="600"/>
              </a:spcBef>
              <a:spcAft>
                <a:spcPts val="600"/>
              </a:spcAft>
              <a:buFont typeface="+mj-lt"/>
              <a:buAutoNum type="arabicPeriod"/>
            </a:pPr>
            <a:r>
              <a:rPr lang="tr-TR" dirty="0" err="1"/>
              <a:t>Laktasyonel</a:t>
            </a:r>
            <a:r>
              <a:rPr lang="tr-TR" dirty="0"/>
              <a:t> </a:t>
            </a:r>
            <a:r>
              <a:rPr lang="tr-TR" dirty="0" err="1"/>
              <a:t>Amenore</a:t>
            </a:r>
            <a:r>
              <a:rPr lang="tr-TR" dirty="0"/>
              <a:t> Metodu (LAM): </a:t>
            </a:r>
            <a:r>
              <a:rPr lang="tr-TR" dirty="0">
                <a:solidFill>
                  <a:schemeClr val="accent5">
                    <a:lumMod val="50000"/>
                  </a:schemeClr>
                </a:solidFill>
              </a:rPr>
              <a:t>Bu yöntemin etkili olabilmesi için mutlaka 3 koşulun tam olarak gerçekleştirilmesi gerekmektedir. </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18</a:t>
            </a:fld>
            <a:endParaRPr lang="tr-TR" altLang="tr-TR"/>
          </a:p>
        </p:txBody>
      </p:sp>
    </p:spTree>
    <p:extLst>
      <p:ext uri="{BB962C8B-B14F-4D97-AF65-F5344CB8AC3E}">
        <p14:creationId xmlns:p14="http://schemas.microsoft.com/office/powerpoint/2010/main" val="36978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7190" y="533718"/>
            <a:ext cx="8229600" cy="1143000"/>
          </a:xfrm>
        </p:spPr>
        <p:txBody>
          <a:bodyPr>
            <a:normAutofit fontScale="90000"/>
          </a:bodyPr>
          <a:lstStyle/>
          <a:p>
            <a:r>
              <a:rPr lang="tr-TR" sz="3600" dirty="0" err="1"/>
              <a:t>Laktasyonel</a:t>
            </a:r>
            <a:r>
              <a:rPr lang="tr-TR" sz="3600" dirty="0"/>
              <a:t> </a:t>
            </a:r>
            <a:r>
              <a:rPr lang="tr-TR" sz="3600" dirty="0" err="1"/>
              <a:t>Amenore</a:t>
            </a:r>
            <a:r>
              <a:rPr lang="tr-TR" sz="3600" dirty="0"/>
              <a:t> Metodunun Etkili Olması İçin Gerekli 3 Koşul Şu Şekildedir;</a:t>
            </a:r>
          </a:p>
        </p:txBody>
      </p:sp>
      <p:sp>
        <p:nvSpPr>
          <p:cNvPr id="3" name="İçerik Yer Tutucusu 2"/>
          <p:cNvSpPr>
            <a:spLocks noGrp="1"/>
          </p:cNvSpPr>
          <p:nvPr>
            <p:ph sz="half" idx="2"/>
          </p:nvPr>
        </p:nvSpPr>
        <p:spPr>
          <a:xfrm>
            <a:off x="274320" y="1859280"/>
            <a:ext cx="8618220" cy="2941320"/>
          </a:xfrm>
          <a:solidFill>
            <a:srgbClr val="FFDDDD">
              <a:alpha val="96863"/>
            </a:srgb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spcBef>
                <a:spcPts val="600"/>
              </a:spcBef>
              <a:spcAft>
                <a:spcPts val="600"/>
              </a:spcAft>
              <a:buClr>
                <a:srgbClr val="C00000"/>
              </a:buClr>
              <a:buAutoNum type="arabicPeriod"/>
            </a:pPr>
            <a:r>
              <a:rPr lang="tr-TR" sz="3200" dirty="0"/>
              <a:t>Anne </a:t>
            </a:r>
            <a:r>
              <a:rPr lang="tr-TR" sz="3200" dirty="0" err="1"/>
              <a:t>menstruasyon</a:t>
            </a:r>
            <a:r>
              <a:rPr lang="tr-TR" sz="3200" dirty="0"/>
              <a:t> </a:t>
            </a:r>
            <a:r>
              <a:rPr lang="tr-TR" sz="3200" dirty="0" smtClean="0"/>
              <a:t>olmamalıdır;</a:t>
            </a:r>
            <a:endParaRPr lang="tr-TR" sz="3200" dirty="0"/>
          </a:p>
          <a:p>
            <a:pPr marL="514350" indent="-514350">
              <a:spcBef>
                <a:spcPts val="600"/>
              </a:spcBef>
              <a:spcAft>
                <a:spcPts val="600"/>
              </a:spcAft>
              <a:buClr>
                <a:srgbClr val="C00000"/>
              </a:buClr>
              <a:buAutoNum type="arabicPeriod"/>
            </a:pPr>
            <a:r>
              <a:rPr lang="tr-TR" sz="3200" dirty="0"/>
              <a:t>Bebek altı aylıktan küçük </a:t>
            </a:r>
            <a:r>
              <a:rPr lang="tr-TR" sz="3200" dirty="0" smtClean="0"/>
              <a:t>olmalıdır;</a:t>
            </a:r>
            <a:endParaRPr lang="tr-TR" sz="3200" dirty="0"/>
          </a:p>
          <a:p>
            <a:pPr marL="514350" indent="-514350">
              <a:spcBef>
                <a:spcPts val="600"/>
              </a:spcBef>
              <a:spcAft>
                <a:spcPts val="600"/>
              </a:spcAft>
              <a:buClr>
                <a:srgbClr val="C00000"/>
              </a:buClr>
              <a:buAutoNum type="arabicPeriod"/>
            </a:pPr>
            <a:r>
              <a:rPr lang="tr-TR" sz="3200" dirty="0"/>
              <a:t>Anne uzun aralıklar olmaksızın gece ve gündüz yalnızca emziriyor </a:t>
            </a:r>
            <a:r>
              <a:rPr lang="tr-TR" sz="3200" dirty="0" smtClean="0"/>
              <a:t>olmalıdır; </a:t>
            </a:r>
            <a:r>
              <a:rPr lang="tr-TR" sz="3200" dirty="0"/>
              <a:t>(günde en az 8-12 kez, bebeğe su dahil anne sütü dışında başka hiçbir besin </a:t>
            </a:r>
            <a:r>
              <a:rPr lang="tr-TR" sz="3200" dirty="0" smtClean="0"/>
              <a:t>vermemelidir)</a:t>
            </a:r>
            <a:endParaRPr lang="tr-TR" sz="3200" dirty="0"/>
          </a:p>
        </p:txBody>
      </p:sp>
      <p:sp>
        <p:nvSpPr>
          <p:cNvPr id="7" name="İçerik Yer Tutucusu 6"/>
          <p:cNvSpPr>
            <a:spLocks noGrp="1"/>
          </p:cNvSpPr>
          <p:nvPr>
            <p:ph sz="quarter" idx="4"/>
          </p:nvPr>
        </p:nvSpPr>
        <p:spPr>
          <a:xfrm>
            <a:off x="274320" y="5165725"/>
            <a:ext cx="8618220" cy="1373188"/>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a:spcBef>
                <a:spcPts val="600"/>
              </a:spcBef>
              <a:spcAft>
                <a:spcPts val="600"/>
              </a:spcAft>
              <a:buClr>
                <a:schemeClr val="accent5">
                  <a:lumMod val="75000"/>
                </a:schemeClr>
              </a:buClr>
            </a:pPr>
            <a:r>
              <a:rPr lang="tr-TR" sz="2800" dirty="0"/>
              <a:t>Bu üç koşulun sağlanması durumunda %98 oranında koruyucudur</a:t>
            </a:r>
          </a:p>
          <a:p>
            <a:pPr>
              <a:spcBef>
                <a:spcPts val="600"/>
              </a:spcBef>
              <a:spcAft>
                <a:spcPts val="600"/>
              </a:spcAft>
              <a:buClr>
                <a:schemeClr val="accent5">
                  <a:lumMod val="75000"/>
                </a:schemeClr>
              </a:buClr>
            </a:pPr>
            <a:r>
              <a:rPr lang="tr-TR" sz="2800" b="1" dirty="0"/>
              <a:t>Fakat unutulmamalıdır ki</a:t>
            </a:r>
            <a:r>
              <a:rPr lang="tr-TR" sz="2800" dirty="0"/>
              <a:t>; </a:t>
            </a:r>
            <a:r>
              <a:rPr lang="tr-TR" sz="2800" dirty="0" err="1"/>
              <a:t>ovülasyon</a:t>
            </a:r>
            <a:r>
              <a:rPr lang="tr-TR" sz="2800" dirty="0"/>
              <a:t> </a:t>
            </a:r>
            <a:r>
              <a:rPr lang="tr-TR" sz="2800" dirty="0" err="1"/>
              <a:t>menstürasyondan</a:t>
            </a:r>
            <a:r>
              <a:rPr lang="tr-TR" sz="2800" dirty="0"/>
              <a:t> önce de başlayabilir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19</a:t>
            </a:fld>
            <a:endParaRPr lang="tr-TR" altLang="tr-TR"/>
          </a:p>
        </p:txBody>
      </p:sp>
    </p:spTree>
    <p:extLst>
      <p:ext uri="{BB962C8B-B14F-4D97-AF65-F5344CB8AC3E}">
        <p14:creationId xmlns:p14="http://schemas.microsoft.com/office/powerpoint/2010/main" val="422304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670560"/>
          </a:xfrm>
        </p:spPr>
        <p:txBody>
          <a:bodyPr>
            <a:normAutofit fontScale="90000"/>
          </a:bodyPr>
          <a:lstStyle/>
          <a:p>
            <a:r>
              <a:rPr lang="tr-TR" b="1" dirty="0"/>
              <a:t>Amaç ve Hedefler</a:t>
            </a:r>
            <a:endParaRPr lang="en-US" dirty="0"/>
          </a:p>
        </p:txBody>
      </p:sp>
      <p:sp>
        <p:nvSpPr>
          <p:cNvPr id="3" name="Content Placeholder 2"/>
          <p:cNvSpPr>
            <a:spLocks noGrp="1"/>
          </p:cNvSpPr>
          <p:nvPr>
            <p:ph idx="1"/>
          </p:nvPr>
        </p:nvSpPr>
        <p:spPr>
          <a:xfrm>
            <a:off x="241300" y="1463040"/>
            <a:ext cx="8514080" cy="5128931"/>
          </a:xfrm>
        </p:spPr>
        <p:txBody>
          <a:bodyPr>
            <a:noAutofit/>
          </a:bodyPr>
          <a:lstStyle/>
          <a:p>
            <a:pPr marL="0" indent="0">
              <a:buNone/>
            </a:pPr>
            <a:r>
              <a:rPr lang="tr-TR" sz="2800" b="1" dirty="0" smtClean="0"/>
              <a:t>Amaç:</a:t>
            </a:r>
            <a:r>
              <a:rPr lang="tr-TR" sz="2800" dirty="0" smtClean="0"/>
              <a:t> </a:t>
            </a:r>
            <a:r>
              <a:rPr lang="tr-TR" sz="2800" dirty="0"/>
              <a:t>Emziren annenin sağlığı, annenin hastalığı ve ilaç kullanımı konusunda bilgi kazandırmak.</a:t>
            </a:r>
          </a:p>
          <a:p>
            <a:pPr marL="0" indent="0">
              <a:buNone/>
            </a:pPr>
            <a:r>
              <a:rPr lang="tr-TR" sz="2800" b="1" dirty="0" smtClean="0"/>
              <a:t>Hedefler;</a:t>
            </a:r>
          </a:p>
          <a:p>
            <a:pPr marL="457200" lvl="0" indent="-457200">
              <a:buFont typeface="+mj-lt"/>
              <a:buAutoNum type="arabicPeriod"/>
            </a:pPr>
            <a:r>
              <a:rPr lang="tr-TR" sz="2800" dirty="0"/>
              <a:t>Emziren kadının beslenme gereksinimlerini değerlendirebilmek,</a:t>
            </a:r>
          </a:p>
          <a:p>
            <a:pPr marL="457200" lvl="0" indent="-457200">
              <a:buFont typeface="+mj-lt"/>
              <a:buAutoNum type="arabicPeriod"/>
            </a:pPr>
            <a:r>
              <a:rPr lang="tr-TR" sz="2800" dirty="0"/>
              <a:t>Emziren annenin kullanabileceği aile planlaması yöntemlerini açıklayabilmek,</a:t>
            </a:r>
          </a:p>
          <a:p>
            <a:pPr marL="457200" lvl="0" indent="-457200">
              <a:buFont typeface="+mj-lt"/>
              <a:buAutoNum type="arabicPeriod"/>
            </a:pPr>
            <a:r>
              <a:rPr lang="tr-TR" sz="2800" dirty="0"/>
              <a:t>Annenin hastalığı durumunda emzirmenin nasıl sürdürüleceğini açıklayabilmek,</a:t>
            </a:r>
          </a:p>
          <a:p>
            <a:pPr marL="457200" lvl="0" indent="-457200">
              <a:buFont typeface="+mj-lt"/>
              <a:buAutoNum type="arabicPeriod"/>
            </a:pPr>
            <a:r>
              <a:rPr lang="tr-TR" sz="2800" dirty="0"/>
              <a:t>İlaç kullanımı ve emzirme konusunda temel bilgilerin gözden geçirerek değerlendirebilmek</a:t>
            </a:r>
            <a:r>
              <a:rPr lang="tr-TR" sz="2800" dirty="0" smtClean="0"/>
              <a:t>.</a:t>
            </a:r>
            <a:endParaRPr lang="tr-TR" sz="2800" dirty="0"/>
          </a:p>
        </p:txBody>
      </p:sp>
      <p:sp>
        <p:nvSpPr>
          <p:cNvPr id="5" name="Slayt Numarası Yer Tutucusu 4"/>
          <p:cNvSpPr>
            <a:spLocks noGrp="1"/>
          </p:cNvSpPr>
          <p:nvPr>
            <p:ph type="sldNum" sz="quarter" idx="12"/>
          </p:nvPr>
        </p:nvSpPr>
        <p:spPr/>
        <p:txBody>
          <a:bodyPr/>
          <a:lstStyle/>
          <a:p>
            <a:pPr>
              <a:defRPr/>
            </a:pPr>
            <a:fld id="{7D89CEB6-6D16-423F-9240-9DC4C10AA9A0}" type="slidenum">
              <a:rPr lang="tr-TR" altLang="tr-TR" smtClean="0"/>
              <a:pPr>
                <a:defRPr/>
              </a:pPr>
              <a:t>2</a:t>
            </a:fld>
            <a:endParaRPr lang="tr-TR" altLang="tr-TR"/>
          </a:p>
        </p:txBody>
      </p:sp>
    </p:spTree>
    <p:extLst>
      <p:ext uri="{BB962C8B-B14F-4D97-AF65-F5344CB8AC3E}">
        <p14:creationId xmlns:p14="http://schemas.microsoft.com/office/powerpoint/2010/main" val="229321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8610" y="594678"/>
            <a:ext cx="8229600" cy="944562"/>
          </a:xfrm>
        </p:spPr>
        <p:txBody>
          <a:bodyPr>
            <a:normAutofit fontScale="90000"/>
          </a:bodyPr>
          <a:lstStyle/>
          <a:p>
            <a:r>
              <a:rPr lang="tr-TR" sz="4000" dirty="0"/>
              <a:t>Emziren Anneler İçin Uygun Olmayan Yöntemler</a:t>
            </a:r>
          </a:p>
        </p:txBody>
      </p:sp>
      <p:sp>
        <p:nvSpPr>
          <p:cNvPr id="3" name="İçerik Yer Tutucusu 2"/>
          <p:cNvSpPr>
            <a:spLocks noGrp="1"/>
          </p:cNvSpPr>
          <p:nvPr>
            <p:ph idx="1"/>
          </p:nvPr>
        </p:nvSpPr>
        <p:spPr>
          <a:xfrm>
            <a:off x="308610" y="1879600"/>
            <a:ext cx="8378190" cy="4572000"/>
          </a:xfrm>
        </p:spPr>
        <p:txBody>
          <a:bodyPr>
            <a:normAutofit/>
          </a:bodyPr>
          <a:lstStyle/>
          <a:p>
            <a:pPr>
              <a:spcBef>
                <a:spcPts val="1200"/>
              </a:spcBef>
              <a:spcAft>
                <a:spcPts val="1200"/>
              </a:spcAft>
              <a:buClr>
                <a:srgbClr val="FF0000"/>
              </a:buClr>
            </a:pPr>
            <a:r>
              <a:rPr lang="tr-TR" sz="2800" dirty="0"/>
              <a:t>Östrojen ve </a:t>
            </a:r>
            <a:r>
              <a:rPr lang="tr-TR" sz="2800" dirty="0" err="1"/>
              <a:t>progesteron</a:t>
            </a:r>
            <a:r>
              <a:rPr lang="tr-TR" sz="2800" dirty="0"/>
              <a:t> içeren kombine haplar </a:t>
            </a:r>
            <a:r>
              <a:rPr lang="tr-TR" sz="2800" dirty="0" smtClean="0"/>
              <a:t>ya </a:t>
            </a:r>
            <a:r>
              <a:rPr lang="tr-TR" sz="2800" dirty="0"/>
              <a:t>da aylık </a:t>
            </a:r>
            <a:r>
              <a:rPr lang="tr-TR" sz="2800" dirty="0" smtClean="0"/>
              <a:t>enjeksiyonlar</a:t>
            </a:r>
          </a:p>
          <a:p>
            <a:pPr>
              <a:spcBef>
                <a:spcPts val="1200"/>
              </a:spcBef>
              <a:spcAft>
                <a:spcPts val="1200"/>
              </a:spcAft>
              <a:buClr>
                <a:srgbClr val="FF0000"/>
              </a:buClr>
            </a:pPr>
            <a:r>
              <a:rPr lang="tr-TR" sz="2800" dirty="0" smtClean="0"/>
              <a:t>Geleneksel </a:t>
            </a:r>
            <a:r>
              <a:rPr lang="tr-TR" sz="2800" dirty="0"/>
              <a:t>yöntemler; </a:t>
            </a:r>
            <a:endParaRPr lang="tr-TR" sz="2800" dirty="0" smtClean="0"/>
          </a:p>
          <a:p>
            <a:pPr lvl="1">
              <a:spcBef>
                <a:spcPts val="1200"/>
              </a:spcBef>
              <a:spcAft>
                <a:spcPts val="1200"/>
              </a:spcAft>
              <a:buClr>
                <a:srgbClr val="FF0000"/>
              </a:buClr>
              <a:buFont typeface="Arial" pitchFamily="34" charset="0"/>
              <a:buChar char="•"/>
            </a:pPr>
            <a:r>
              <a:rPr lang="tr-TR" dirty="0" err="1" smtClean="0"/>
              <a:t>Laktasyonel</a:t>
            </a:r>
            <a:r>
              <a:rPr lang="tr-TR" dirty="0" smtClean="0"/>
              <a:t> </a:t>
            </a:r>
            <a:r>
              <a:rPr lang="tr-TR" dirty="0"/>
              <a:t>dönemde </a:t>
            </a:r>
            <a:r>
              <a:rPr lang="tr-TR" dirty="0" err="1"/>
              <a:t>ovülasyon</a:t>
            </a:r>
            <a:r>
              <a:rPr lang="tr-TR" dirty="0"/>
              <a:t> düzenli olmadığı için ritim metodu </a:t>
            </a:r>
            <a:r>
              <a:rPr lang="tr-TR" dirty="0" smtClean="0"/>
              <a:t>kullanılmaz.</a:t>
            </a:r>
          </a:p>
          <a:p>
            <a:pPr lvl="1">
              <a:spcBef>
                <a:spcPts val="1200"/>
              </a:spcBef>
              <a:spcAft>
                <a:spcPts val="1200"/>
              </a:spcAft>
              <a:buClr>
                <a:srgbClr val="FF0000"/>
              </a:buClr>
              <a:buFont typeface="Arial" pitchFamily="34" charset="0"/>
              <a:buChar char="•"/>
            </a:pPr>
            <a:r>
              <a:rPr lang="tr-TR" dirty="0" smtClean="0"/>
              <a:t>Geri </a:t>
            </a:r>
            <a:r>
              <a:rPr lang="tr-TR" dirty="0"/>
              <a:t>çekme metodu </a:t>
            </a:r>
            <a:r>
              <a:rPr lang="tr-TR" dirty="0" err="1"/>
              <a:t>kontraseptif</a:t>
            </a:r>
            <a:r>
              <a:rPr lang="tr-TR" dirty="0"/>
              <a:t> yöntem olarak güvenilir değildir.</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20</a:t>
            </a:fld>
            <a:endParaRPr lang="tr-TR" altLang="tr-TR"/>
          </a:p>
        </p:txBody>
      </p:sp>
    </p:spTree>
    <p:extLst>
      <p:ext uri="{BB962C8B-B14F-4D97-AF65-F5344CB8AC3E}">
        <p14:creationId xmlns:p14="http://schemas.microsoft.com/office/powerpoint/2010/main" val="239481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5158"/>
            <a:ext cx="8229600" cy="1559242"/>
          </a:xfrm>
        </p:spPr>
        <p:txBody>
          <a:bodyPr/>
          <a:lstStyle/>
          <a:p>
            <a:r>
              <a:rPr lang="tr-TR" sz="3600" b="1" dirty="0"/>
              <a:t>EMZİREN ANNENİN KULLANABİLECEĞİ AİLE PLANLAMASI YÖNTEMLERİ</a:t>
            </a:r>
            <a:endParaRPr lang="tr-TR" sz="3600" dirty="0"/>
          </a:p>
        </p:txBody>
      </p:sp>
      <p:sp>
        <p:nvSpPr>
          <p:cNvPr id="3" name="İçerik Yer Tutucusu 2"/>
          <p:cNvSpPr>
            <a:spLocks noGrp="1"/>
          </p:cNvSpPr>
          <p:nvPr>
            <p:ph idx="1"/>
          </p:nvPr>
        </p:nvSpPr>
        <p:spPr>
          <a:xfrm>
            <a:off x="433137" y="2682240"/>
            <a:ext cx="8211553" cy="3443924"/>
          </a:xfrm>
        </p:spPr>
        <p:txBody>
          <a:bodyPr/>
          <a:lstStyle/>
          <a:p>
            <a:r>
              <a:rPr lang="tr-TR" sz="3600" dirty="0"/>
              <a:t>Emziren anneler kullandıkları aile planlaması yöntemine uygun şekilde izlenmelidir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21</a:t>
            </a:fld>
            <a:endParaRPr lang="tr-TR" altLang="tr-TR"/>
          </a:p>
        </p:txBody>
      </p:sp>
      <p:pic>
        <p:nvPicPr>
          <p:cNvPr id="2050" name="Picture 2" descr="C:\Users\win7\Desktop\bb.jpg"/>
          <p:cNvPicPr>
            <a:picLocks noChangeAspect="1" noChangeArrowheads="1"/>
          </p:cNvPicPr>
          <p:nvPr/>
        </p:nvPicPr>
        <p:blipFill>
          <a:blip r:embed="rId2" cstate="print"/>
          <a:srcRect/>
          <a:stretch>
            <a:fillRect/>
          </a:stretch>
        </p:blipFill>
        <p:spPr bwMode="auto">
          <a:xfrm>
            <a:off x="3500365" y="4002557"/>
            <a:ext cx="2077096" cy="2353793"/>
          </a:xfrm>
          <a:prstGeom prst="rect">
            <a:avLst/>
          </a:prstGeom>
          <a:noFill/>
        </p:spPr>
      </p:pic>
    </p:spTree>
    <p:extLst>
      <p:ext uri="{BB962C8B-B14F-4D97-AF65-F5344CB8AC3E}">
        <p14:creationId xmlns:p14="http://schemas.microsoft.com/office/powerpoint/2010/main" val="362472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0" y="2377440"/>
            <a:ext cx="4617720" cy="3200401"/>
          </a:xfrm>
        </p:spPr>
        <p:txBody>
          <a:bodyPr/>
          <a:lstStyle/>
          <a:p>
            <a:pPr marL="0" indent="0" algn="ctr">
              <a:buNone/>
            </a:pPr>
            <a:r>
              <a:rPr lang="tr-TR" sz="3600" b="1" dirty="0" smtClean="0">
                <a:solidFill>
                  <a:srgbClr val="FF0000"/>
                </a:solidFill>
              </a:rPr>
              <a:t>3. Annenin Hastalığı    Durumunda Emzirme Yönetimi</a:t>
            </a:r>
            <a:endParaRPr lang="en-US" sz="3600" b="1" dirty="0">
              <a:solidFill>
                <a:srgbClr val="FF0000"/>
              </a:solidFill>
            </a:endParaRPr>
          </a:p>
        </p:txBody>
      </p:sp>
      <p:sp>
        <p:nvSpPr>
          <p:cNvPr id="4" name="Slayt Numarası Yer Tutucusu 3"/>
          <p:cNvSpPr>
            <a:spLocks noGrp="1"/>
          </p:cNvSpPr>
          <p:nvPr>
            <p:ph type="sldNum" sz="quarter" idx="12"/>
          </p:nvPr>
        </p:nvSpPr>
        <p:spPr/>
        <p:txBody>
          <a:bodyPr/>
          <a:lstStyle/>
          <a:p>
            <a:fld id="{2C6B1FF6-39B9-40F5-8B67-33C6354A3D4F}" type="slidenum">
              <a:rPr lang="en-US" smtClean="0"/>
              <a:pPr/>
              <a:t>22</a:t>
            </a:fld>
            <a:endParaRPr lang="en-US"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44213"/>
          <a:stretch/>
        </p:blipFill>
        <p:spPr>
          <a:xfrm>
            <a:off x="5796136" y="1484784"/>
            <a:ext cx="2715092" cy="4023298"/>
          </a:xfrm>
          <a:prstGeom prst="rect">
            <a:avLst/>
          </a:prstGeom>
        </p:spPr>
      </p:pic>
    </p:spTree>
    <p:extLst>
      <p:ext uri="{BB962C8B-B14F-4D97-AF65-F5344CB8AC3E}">
        <p14:creationId xmlns:p14="http://schemas.microsoft.com/office/powerpoint/2010/main" val="390964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98" y="875763"/>
            <a:ext cx="6954591" cy="724439"/>
          </a:xfrm>
        </p:spPr>
        <p:txBody>
          <a:bodyPr>
            <a:normAutofit/>
          </a:bodyPr>
          <a:lstStyle/>
          <a:p>
            <a:pPr lvl="0"/>
            <a:r>
              <a:rPr lang="tr-TR" sz="4000" b="1" i="1" dirty="0">
                <a:latin typeface="Times New Roman" panose="02020603050405020304" pitchFamily="18" charset="0"/>
                <a:cs typeface="Times New Roman" panose="02020603050405020304" pitchFamily="18" charset="0"/>
              </a:rPr>
              <a:t>Soru?</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18952"/>
            <a:ext cx="8229600" cy="4602165"/>
          </a:xfrm>
        </p:spPr>
        <p:txBody>
          <a:bodyPr>
            <a:noAutofit/>
          </a:bodyPr>
          <a:lstStyle/>
          <a:p>
            <a:pPr marL="0" indent="0" eaLnBrk="1" hangingPunct="1">
              <a:buNone/>
            </a:pPr>
            <a:r>
              <a:rPr lang="tr-TR" dirty="0" smtClean="0">
                <a:latin typeface="Times New Roman" panose="02020603050405020304" pitchFamily="18" charset="0"/>
                <a:cs typeface="Times New Roman" panose="02020603050405020304" pitchFamily="18" charset="0"/>
              </a:rPr>
              <a:t>Pınar komşusundan</a:t>
            </a:r>
            <a:r>
              <a:rPr lang="tr-TR" dirty="0">
                <a:latin typeface="Times New Roman" panose="02020603050405020304" pitchFamily="18" charset="0"/>
                <a:cs typeface="Times New Roman" panose="02020603050405020304" pitchFamily="18" charset="0"/>
              </a:rPr>
              <a:t>, emziren bir annenin ateşlenmesi ya da ilaç alması durumunda emzirmeyi durdurması gerektiğini duymuştu</a:t>
            </a:r>
          </a:p>
          <a:p>
            <a:pPr marL="0" indent="0" eaLnBrk="1" hangingPunct="1">
              <a:buNone/>
            </a:pPr>
            <a:endParaRPr lang="tr-TR" dirty="0">
              <a:latin typeface="Times New Roman" panose="02020603050405020304" pitchFamily="18" charset="0"/>
              <a:cs typeface="Times New Roman" panose="02020603050405020304" pitchFamily="18" charset="0"/>
            </a:endParaRPr>
          </a:p>
          <a:p>
            <a:pPr marL="0" indent="0" eaLnBrk="1" hangingPunct="1">
              <a:buNone/>
            </a:pPr>
            <a:r>
              <a:rPr lang="tr-TR" dirty="0">
                <a:solidFill>
                  <a:schemeClr val="tx2">
                    <a:lumMod val="50000"/>
                  </a:schemeClr>
                </a:solidFill>
                <a:latin typeface="Times New Roman" panose="02020603050405020304" pitchFamily="18" charset="0"/>
                <a:cs typeface="Times New Roman" panose="02020603050405020304" pitchFamily="18" charset="0"/>
              </a:rPr>
              <a:t>Anne hastalandığında emzirme konusunda neler söylenmeli</a:t>
            </a:r>
            <a:r>
              <a:rPr lang="tr-TR" dirty="0" smtClean="0">
                <a:solidFill>
                  <a:schemeClr val="tx2">
                    <a:lumMod val="50000"/>
                  </a:schemeClr>
                </a:solidFill>
                <a:latin typeface="Times New Roman" panose="02020603050405020304" pitchFamily="18" charset="0"/>
                <a:cs typeface="Times New Roman" panose="02020603050405020304" pitchFamily="18" charset="0"/>
              </a:rPr>
              <a:t>?</a:t>
            </a:r>
            <a:endParaRPr lang="tr-TR"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23</a:t>
            </a:fld>
            <a:endParaRPr lang="en-US" sz="1600" dirty="0">
              <a:solidFill>
                <a:schemeClr val="accent3">
                  <a:shade val="75000"/>
                </a:schemeClr>
              </a:solidFill>
            </a:endParaRPr>
          </a:p>
        </p:txBody>
      </p:sp>
      <p:pic>
        <p:nvPicPr>
          <p:cNvPr id="3074" name="Picture 2" descr="C:\Users\win7\Desktop\@bustle-300x264.png"/>
          <p:cNvPicPr>
            <a:picLocks noChangeAspect="1" noChangeArrowheads="1"/>
          </p:cNvPicPr>
          <p:nvPr/>
        </p:nvPicPr>
        <p:blipFill>
          <a:blip r:embed="rId2"/>
          <a:srcRect/>
          <a:stretch>
            <a:fillRect/>
          </a:stretch>
        </p:blipFill>
        <p:spPr bwMode="auto">
          <a:xfrm>
            <a:off x="6201966" y="4157663"/>
            <a:ext cx="2143125" cy="2514600"/>
          </a:xfrm>
          <a:prstGeom prst="rect">
            <a:avLst/>
          </a:prstGeom>
          <a:noFill/>
        </p:spPr>
      </p:pic>
    </p:spTree>
    <p:extLst>
      <p:ext uri="{BB962C8B-B14F-4D97-AF65-F5344CB8AC3E}">
        <p14:creationId xmlns:p14="http://schemas.microsoft.com/office/powerpoint/2010/main" val="1966392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
            <a:ext cx="8229600" cy="746760"/>
          </a:xfrm>
        </p:spPr>
        <p:txBody>
          <a:bodyPr>
            <a:normAutofit fontScale="90000"/>
          </a:bodyPr>
          <a:lstStyle/>
          <a:p>
            <a:pPr lvl="0"/>
            <a:r>
              <a:rPr lang="tr-TR" dirty="0"/>
              <a:t>Hastalık Halinde Emzirme-I</a:t>
            </a:r>
            <a:endParaRPr lang="en-US" dirty="0"/>
          </a:p>
        </p:txBody>
      </p:sp>
      <p:sp>
        <p:nvSpPr>
          <p:cNvPr id="3" name="Content Placeholder 2"/>
          <p:cNvSpPr>
            <a:spLocks noGrp="1"/>
          </p:cNvSpPr>
          <p:nvPr>
            <p:ph idx="1"/>
          </p:nvPr>
        </p:nvSpPr>
        <p:spPr>
          <a:xfrm>
            <a:off x="377190" y="1341120"/>
            <a:ext cx="8309610" cy="5242560"/>
          </a:xfrm>
        </p:spPr>
        <p:txBody>
          <a:bodyPr>
            <a:normAutofit fontScale="92500" lnSpcReduction="10000"/>
          </a:bodyPr>
          <a:lstStyle/>
          <a:p>
            <a:pPr marL="0" indent="0">
              <a:buNone/>
            </a:pPr>
            <a:r>
              <a:rPr lang="tr-TR" i="1" dirty="0">
                <a:solidFill>
                  <a:schemeClr val="accent1">
                    <a:lumMod val="50000"/>
                  </a:schemeClr>
                </a:solidFill>
              </a:rPr>
              <a:t>Kadınlar pek çok hastalıkta emzirmeye devam edebilirler ve bunun birçok yararı vardır;</a:t>
            </a:r>
          </a:p>
          <a:p>
            <a:r>
              <a:rPr lang="tr-TR" dirty="0"/>
              <a:t>Annenin ürettiği antikorlar sütle bebeğe geçerek koruma sağlar</a:t>
            </a:r>
          </a:p>
          <a:p>
            <a:r>
              <a:rPr lang="tr-TR" dirty="0"/>
              <a:t>Emzirmeyi birden durdurmak:</a:t>
            </a:r>
          </a:p>
          <a:p>
            <a:pPr lvl="1"/>
            <a:r>
              <a:rPr lang="tr-TR" dirty="0"/>
              <a:t>Meme sorunlarına ve ateşe yol açabilir</a:t>
            </a:r>
          </a:p>
          <a:p>
            <a:pPr lvl="1"/>
            <a:r>
              <a:rPr lang="tr-TR" dirty="0"/>
              <a:t>Bebekte stres belirtileri ortaya çıkabilir</a:t>
            </a:r>
          </a:p>
          <a:p>
            <a:r>
              <a:rPr lang="tr-TR" dirty="0"/>
              <a:t>Süt üretimi azalacağı için emzirmeye dönmek güç olabilir</a:t>
            </a:r>
          </a:p>
          <a:p>
            <a:r>
              <a:rPr lang="tr-TR" dirty="0"/>
              <a:t>Emzirmeyi durdurmak bebeği yapay beslenmenin tüm olumsuzluklarına açık duruma getirir.</a:t>
            </a:r>
          </a:p>
          <a:p>
            <a:pPr lvl="0"/>
            <a:endParaRPr lang="tr-TR"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24</a:t>
            </a:fld>
            <a:endParaRPr lang="en-US" dirty="0"/>
          </a:p>
        </p:txBody>
      </p:sp>
    </p:spTree>
    <p:extLst>
      <p:ext uri="{BB962C8B-B14F-4D97-AF65-F5344CB8AC3E}">
        <p14:creationId xmlns:p14="http://schemas.microsoft.com/office/powerpoint/2010/main" val="179418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Hastalık Halinde Emzirme -II</a:t>
            </a:r>
            <a:endParaRPr lang="en-US" dirty="0"/>
          </a:p>
        </p:txBody>
      </p:sp>
      <p:sp>
        <p:nvSpPr>
          <p:cNvPr id="3" name="Content Placeholder 2"/>
          <p:cNvSpPr>
            <a:spLocks noGrp="1"/>
          </p:cNvSpPr>
          <p:nvPr>
            <p:ph idx="1"/>
          </p:nvPr>
        </p:nvSpPr>
        <p:spPr/>
        <p:txBody>
          <a:bodyPr/>
          <a:lstStyle/>
          <a:p>
            <a:r>
              <a:rPr lang="tr-TR" dirty="0"/>
              <a:t>Anne ve bebeğin aynı odada kalması anneye bebeğinin güvende olduğunu hissettirir.</a:t>
            </a:r>
          </a:p>
          <a:p>
            <a:pPr lvl="0"/>
            <a:r>
              <a:rPr lang="tr-TR" dirty="0"/>
              <a:t>Emzirmeye devam edilerek bebeğin daha sağlıklı ve optimal şartlarda büyümesi ve gelişmesi, daha iyi beslenmesi sağlanmış olur.</a:t>
            </a:r>
          </a:p>
          <a:p>
            <a:pPr lvl="0"/>
            <a:r>
              <a:rPr lang="tr-TR" dirty="0"/>
              <a:t>Ayrıca </a:t>
            </a:r>
            <a:r>
              <a:rPr lang="tr-TR" dirty="0" err="1"/>
              <a:t>obeziteye</a:t>
            </a:r>
            <a:r>
              <a:rPr lang="tr-TR" dirty="0"/>
              <a:t> ve ileride ortaya çıkabilecek sağlık sorunlarına karşı korunmuş olur.</a:t>
            </a:r>
          </a:p>
        </p:txBody>
      </p:sp>
      <p:sp>
        <p:nvSpPr>
          <p:cNvPr id="4" name="Slayt Numarası Yer Tutucusu 3"/>
          <p:cNvSpPr>
            <a:spLocks noGrp="1"/>
          </p:cNvSpPr>
          <p:nvPr>
            <p:ph type="sldNum" sz="quarter" idx="12"/>
          </p:nvPr>
        </p:nvSpPr>
        <p:spPr/>
        <p:txBody>
          <a:bodyPr/>
          <a:lstStyle/>
          <a:p>
            <a:fld id="{2C6B1FF6-39B9-40F5-8B67-33C6354A3D4F}" type="slidenum">
              <a:rPr lang="en-US" smtClean="0"/>
              <a:pPr/>
              <a:t>25</a:t>
            </a:fld>
            <a:endParaRPr lang="en-US" dirty="0"/>
          </a:p>
        </p:txBody>
      </p:sp>
    </p:spTree>
    <p:extLst>
      <p:ext uri="{BB962C8B-B14F-4D97-AF65-F5344CB8AC3E}">
        <p14:creationId xmlns:p14="http://schemas.microsoft.com/office/powerpoint/2010/main" val="267008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138160" cy="929958"/>
          </a:xfrm>
        </p:spPr>
        <p:txBody>
          <a:bodyPr/>
          <a:lstStyle/>
          <a:p>
            <a:r>
              <a:rPr lang="tr-TR" dirty="0"/>
              <a:t>Kronik Hastalıklar</a:t>
            </a:r>
            <a:endParaRPr lang="en-US" dirty="0"/>
          </a:p>
        </p:txBody>
      </p:sp>
      <p:sp>
        <p:nvSpPr>
          <p:cNvPr id="3" name="Content Placeholder 2"/>
          <p:cNvSpPr>
            <a:spLocks noGrp="1"/>
          </p:cNvSpPr>
          <p:nvPr>
            <p:ph idx="1"/>
          </p:nvPr>
        </p:nvSpPr>
        <p:spPr/>
        <p:txBody>
          <a:bodyPr>
            <a:normAutofit fontScale="92500" lnSpcReduction="10000"/>
          </a:bodyPr>
          <a:lstStyle/>
          <a:p>
            <a:r>
              <a:rPr lang="tr-TR" dirty="0"/>
              <a:t>Kronik hastalığı olan annelerin emzirmeye başlayabilmesi için daha çok yardıma ihtiyacı olabilir</a:t>
            </a:r>
          </a:p>
          <a:p>
            <a:r>
              <a:rPr lang="tr-TR" dirty="0"/>
              <a:t>Örneğin, diyabetli bir anne, doğum sırasında emzirmeye başlamasını etkileyebilecek bir komplikasyonla karşılaşabilir,</a:t>
            </a:r>
          </a:p>
          <a:p>
            <a:r>
              <a:rPr lang="tr-TR" dirty="0"/>
              <a:t>Fakat ona yardım ederek normal emzirmesi sağlanabilir</a:t>
            </a:r>
          </a:p>
          <a:p>
            <a:r>
              <a:rPr lang="tr-TR" dirty="0"/>
              <a:t>Annenin kronik hastalığı durumunda branş hekimi ile koordineli emzirme danışmanlığı sağlanmalıdır</a:t>
            </a:r>
          </a:p>
        </p:txBody>
      </p:sp>
      <p:sp>
        <p:nvSpPr>
          <p:cNvPr id="4" name="Slayt Numarası Yer Tutucusu 3"/>
          <p:cNvSpPr>
            <a:spLocks noGrp="1"/>
          </p:cNvSpPr>
          <p:nvPr>
            <p:ph type="sldNum" sz="quarter" idx="12"/>
          </p:nvPr>
        </p:nvSpPr>
        <p:spPr/>
        <p:txBody>
          <a:bodyPr/>
          <a:lstStyle/>
          <a:p>
            <a:fld id="{2C6B1FF6-39B9-40F5-8B67-33C6354A3D4F}" type="slidenum">
              <a:rPr lang="en-US" smtClean="0"/>
              <a:pPr/>
              <a:t>26</a:t>
            </a:fld>
            <a:endParaRPr lang="en-US" dirty="0"/>
          </a:p>
        </p:txBody>
      </p:sp>
    </p:spTree>
    <p:extLst>
      <p:ext uri="{BB962C8B-B14F-4D97-AF65-F5344CB8AC3E}">
        <p14:creationId xmlns:p14="http://schemas.microsoft.com/office/powerpoint/2010/main" val="217230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1028" y="953037"/>
            <a:ext cx="7611414" cy="1068946"/>
          </a:xfrm>
        </p:spPr>
        <p:txBody>
          <a:bodyPr/>
          <a:lstStyle/>
          <a:p>
            <a:r>
              <a:rPr lang="tr-TR" b="1" i="1" dirty="0">
                <a:latin typeface="Times New Roman" panose="02020603050405020304" pitchFamily="18" charset="0"/>
                <a:cs typeface="Times New Roman" panose="02020603050405020304" pitchFamily="18" charset="0"/>
              </a:rPr>
              <a:t>Soru?</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2706370" y="2484079"/>
            <a:ext cx="5714813" cy="2627709"/>
          </a:xfrm>
        </p:spPr>
        <p:txBody>
          <a:bodyPr>
            <a:normAutofit/>
          </a:bodyPr>
          <a:lstStyle/>
          <a:p>
            <a:r>
              <a:rPr lang="tr-TR" i="1" dirty="0"/>
              <a:t>Eğer bir anne hasta olursa emzirme için ne tür yardımlara ihtiyacı olabilir?</a:t>
            </a:r>
            <a:endParaRPr lang="tr-TR" dirty="0"/>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27</a:t>
            </a:fld>
            <a:endParaRPr lang="en-US" sz="1600" dirty="0">
              <a:solidFill>
                <a:schemeClr val="accent3">
                  <a:shade val="75000"/>
                </a:schemeClr>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13" y="1977857"/>
            <a:ext cx="2132417" cy="3931877"/>
          </a:xfrm>
          <a:prstGeom prst="rect">
            <a:avLst/>
          </a:prstGeom>
        </p:spPr>
      </p:pic>
    </p:spTree>
    <p:extLst>
      <p:ext uri="{BB962C8B-B14F-4D97-AF65-F5344CB8AC3E}">
        <p14:creationId xmlns:p14="http://schemas.microsoft.com/office/powerpoint/2010/main" val="348487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1143000"/>
          </a:xfrm>
        </p:spPr>
        <p:txBody>
          <a:bodyPr>
            <a:normAutofit fontScale="90000"/>
          </a:bodyPr>
          <a:lstStyle/>
          <a:p>
            <a:pPr lvl="0"/>
            <a:r>
              <a:rPr lang="tr-TR" sz="4000" b="1" dirty="0"/>
              <a:t>Anne hasta olduğu zaman yardımcı olmak için;</a:t>
            </a:r>
          </a:p>
        </p:txBody>
      </p:sp>
      <p:sp>
        <p:nvSpPr>
          <p:cNvPr id="3" name="Content Placeholder 2"/>
          <p:cNvSpPr>
            <a:spLocks noGrp="1"/>
          </p:cNvSpPr>
          <p:nvPr>
            <p:ph idx="1"/>
          </p:nvPr>
        </p:nvSpPr>
        <p:spPr>
          <a:xfrm>
            <a:off x="502920" y="1950720"/>
            <a:ext cx="8183880" cy="4175445"/>
          </a:xfrm>
        </p:spPr>
        <p:txBody>
          <a:bodyPr/>
          <a:lstStyle/>
          <a:p>
            <a:pPr>
              <a:spcBef>
                <a:spcPts val="1200"/>
              </a:spcBef>
              <a:spcAft>
                <a:spcPts val="1200"/>
              </a:spcAft>
              <a:buClr>
                <a:srgbClr val="C00000"/>
              </a:buClr>
            </a:pPr>
            <a:r>
              <a:rPr lang="tr-TR" dirty="0"/>
              <a:t>Hastalık sırasında emzirmenin önemini açıklayın</a:t>
            </a:r>
          </a:p>
          <a:p>
            <a:pPr>
              <a:spcBef>
                <a:spcPts val="1200"/>
              </a:spcBef>
              <a:spcAft>
                <a:spcPts val="1200"/>
              </a:spcAft>
              <a:buClr>
                <a:srgbClr val="C00000"/>
              </a:buClr>
            </a:pPr>
            <a:r>
              <a:rPr lang="tr-TR" dirty="0"/>
              <a:t>Anneyle bebeği olabildiğince birlikte tutun</a:t>
            </a:r>
          </a:p>
          <a:p>
            <a:pPr>
              <a:spcBef>
                <a:spcPts val="1200"/>
              </a:spcBef>
              <a:spcAft>
                <a:spcPts val="1200"/>
              </a:spcAft>
              <a:buClr>
                <a:srgbClr val="C00000"/>
              </a:buClr>
            </a:pPr>
            <a:r>
              <a:rPr lang="tr-TR" dirty="0"/>
              <a:t>Özellikle ateşi olduğu dönemde bol sıvı verin</a:t>
            </a:r>
          </a:p>
          <a:p>
            <a:pPr>
              <a:spcBef>
                <a:spcPts val="1200"/>
              </a:spcBef>
              <a:spcAft>
                <a:spcPts val="1200"/>
              </a:spcAft>
              <a:buClr>
                <a:srgbClr val="C00000"/>
              </a:buClr>
            </a:pPr>
            <a:r>
              <a:rPr lang="tr-TR" dirty="0"/>
              <a:t>Emzirme için annenin rahat bir pozisyon bulmasını sağlayın</a:t>
            </a:r>
          </a:p>
          <a:p>
            <a:pPr>
              <a:spcBef>
                <a:spcPts val="1200"/>
              </a:spcBef>
              <a:spcAft>
                <a:spcPts val="1200"/>
              </a:spcAft>
              <a:buClr>
                <a:srgbClr val="C00000"/>
              </a:buClr>
            </a:pPr>
            <a:endParaRPr lang="en-US"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28</a:t>
            </a:fld>
            <a:endParaRPr lang="en-US" dirty="0"/>
          </a:p>
        </p:txBody>
      </p:sp>
    </p:spTree>
    <p:extLst>
      <p:ext uri="{BB962C8B-B14F-4D97-AF65-F5344CB8AC3E}">
        <p14:creationId xmlns:p14="http://schemas.microsoft.com/office/powerpoint/2010/main" val="363994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1"/>
            <a:ext cx="8229600" cy="4846004"/>
          </a:xfrm>
        </p:spPr>
        <p:txBody>
          <a:bodyPr>
            <a:normAutofit fontScale="92500" lnSpcReduction="20000"/>
          </a:bodyPr>
          <a:lstStyle/>
          <a:p>
            <a:pPr>
              <a:spcBef>
                <a:spcPts val="1200"/>
              </a:spcBef>
              <a:spcAft>
                <a:spcPts val="1200"/>
              </a:spcAft>
              <a:buClr>
                <a:srgbClr val="C00000"/>
              </a:buClr>
            </a:pPr>
            <a:r>
              <a:rPr lang="tr-TR" dirty="0"/>
              <a:t>Eğer emzirme güçlüğü varsa ya da anne iyi değilse toparlayıncaya kadar sütü sağılarak kapla verilebilir</a:t>
            </a:r>
          </a:p>
          <a:p>
            <a:pPr>
              <a:spcBef>
                <a:spcPts val="1200"/>
              </a:spcBef>
              <a:spcAft>
                <a:spcPts val="1200"/>
              </a:spcAft>
              <a:buClr>
                <a:srgbClr val="C00000"/>
              </a:buClr>
            </a:pPr>
            <a:r>
              <a:rPr lang="tr-TR" dirty="0"/>
              <a:t>Emzirme için güvenli ilaç ve tedavi yöntemlerini seçin</a:t>
            </a:r>
          </a:p>
          <a:p>
            <a:pPr>
              <a:spcBef>
                <a:spcPts val="1200"/>
              </a:spcBef>
              <a:spcAft>
                <a:spcPts val="1200"/>
              </a:spcAft>
              <a:buClr>
                <a:srgbClr val="C00000"/>
              </a:buClr>
            </a:pPr>
            <a:r>
              <a:rPr lang="tr-TR" dirty="0"/>
              <a:t>Eğer hastalık sırasında emzirme kesintiye uğradıysa  emzirmenin yeniden başlamasına yardım edin</a:t>
            </a:r>
          </a:p>
          <a:p>
            <a:pPr>
              <a:spcBef>
                <a:spcPts val="1200"/>
              </a:spcBef>
              <a:spcAft>
                <a:spcPts val="1200"/>
              </a:spcAft>
              <a:buClr>
                <a:srgbClr val="C00000"/>
              </a:buClr>
            </a:pPr>
            <a:r>
              <a:rPr lang="tr-TR" dirty="0"/>
              <a:t>Antibiyotik nedeni ile emzirme sağlanamıyorsa sütü sağıp sütün devamlılığı sağlanabilir</a:t>
            </a:r>
          </a:p>
          <a:p>
            <a:pPr>
              <a:spcBef>
                <a:spcPts val="1200"/>
              </a:spcBef>
              <a:spcAft>
                <a:spcPts val="1200"/>
              </a:spcAft>
              <a:buClr>
                <a:srgbClr val="C00000"/>
              </a:buClr>
            </a:pPr>
            <a:endParaRPr lang="en-US"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29</a:t>
            </a:fld>
            <a:endParaRPr lang="en-US" dirty="0"/>
          </a:p>
        </p:txBody>
      </p:sp>
    </p:spTree>
    <p:extLst>
      <p:ext uri="{BB962C8B-B14F-4D97-AF65-F5344CB8AC3E}">
        <p14:creationId xmlns:p14="http://schemas.microsoft.com/office/powerpoint/2010/main" val="281644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a:xfrm>
            <a:off x="683568" y="1124744"/>
            <a:ext cx="7772400" cy="1470025"/>
          </a:xfrm>
        </p:spPr>
        <p:txBody>
          <a:bodyPr/>
          <a:lstStyle/>
          <a:p>
            <a:pPr lvl="0"/>
            <a:r>
              <a:rPr lang="tr-TR" b="1" dirty="0" smtClean="0">
                <a:solidFill>
                  <a:srgbClr val="FF0000"/>
                </a:solidFill>
              </a:rPr>
              <a:t>1. Emziren Kadının Beslenme Gereksinimleri</a:t>
            </a:r>
            <a:endParaRPr lang="tr-TR" dirty="0">
              <a:solidFill>
                <a:srgbClr val="FF0000"/>
              </a:solidFill>
            </a:endParaRP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a:t>
            </a:fld>
            <a:endParaRPr lang="tr-TR" altLang="tr-T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84984"/>
            <a:ext cx="5318021" cy="253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50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030" y="625158"/>
            <a:ext cx="8229600" cy="1143000"/>
          </a:xfrm>
        </p:spPr>
        <p:txBody>
          <a:bodyPr/>
          <a:lstStyle/>
          <a:p>
            <a:r>
              <a:rPr lang="tr-TR" dirty="0"/>
              <a:t>Soru?</a:t>
            </a:r>
          </a:p>
        </p:txBody>
      </p:sp>
      <p:sp>
        <p:nvSpPr>
          <p:cNvPr id="3" name="İçerik Yer Tutucusu 2"/>
          <p:cNvSpPr>
            <a:spLocks noGrp="1"/>
          </p:cNvSpPr>
          <p:nvPr>
            <p:ph idx="1"/>
          </p:nvPr>
        </p:nvSpPr>
        <p:spPr>
          <a:xfrm>
            <a:off x="467544" y="1916832"/>
            <a:ext cx="8031080" cy="4355432"/>
          </a:xfrm>
        </p:spPr>
        <p:style>
          <a:lnRef idx="2">
            <a:schemeClr val="accent5"/>
          </a:lnRef>
          <a:fillRef idx="1">
            <a:schemeClr val="lt1"/>
          </a:fillRef>
          <a:effectRef idx="0">
            <a:schemeClr val="accent5"/>
          </a:effectRef>
          <a:fontRef idx="minor">
            <a:schemeClr val="dk1"/>
          </a:fontRef>
        </p:style>
        <p:txBody>
          <a:bodyPr/>
          <a:lstStyle/>
          <a:p>
            <a:pPr marL="0" indent="0">
              <a:lnSpc>
                <a:spcPct val="150000"/>
              </a:lnSpc>
              <a:buNone/>
            </a:pPr>
            <a:r>
              <a:rPr lang="tr-TR" i="1" dirty="0"/>
              <a:t>Anne sağlığı ile ilgili hangi durum bebeğe anne sütü dışındaki gıdaların verilmesini gerektirebilir?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30</a:t>
            </a:fld>
            <a:endParaRPr lang="tr-TR" altLang="tr-TR"/>
          </a:p>
        </p:txBody>
      </p:sp>
      <p:pic>
        <p:nvPicPr>
          <p:cNvPr id="4098" name="Picture 2" descr="C:\Users\win7\Desktop\mm.jpg"/>
          <p:cNvPicPr>
            <a:picLocks noChangeAspect="1" noChangeArrowheads="1"/>
          </p:cNvPicPr>
          <p:nvPr/>
        </p:nvPicPr>
        <p:blipFill>
          <a:blip r:embed="rId2" cstate="print"/>
          <a:srcRect/>
          <a:stretch>
            <a:fillRect/>
          </a:stretch>
        </p:blipFill>
        <p:spPr bwMode="auto">
          <a:xfrm>
            <a:off x="6012160" y="3952275"/>
            <a:ext cx="2137363" cy="2231955"/>
          </a:xfrm>
          <a:prstGeom prst="rect">
            <a:avLst/>
          </a:prstGeom>
          <a:noFill/>
        </p:spPr>
      </p:pic>
    </p:spTree>
    <p:extLst>
      <p:ext uri="{BB962C8B-B14F-4D97-AF65-F5344CB8AC3E}">
        <p14:creationId xmlns:p14="http://schemas.microsoft.com/office/powerpoint/2010/main" val="653666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in7\Desktop\Talk_page_icon_crystal-211x150.png"/>
          <p:cNvPicPr>
            <a:picLocks noChangeAspect="1" noChangeArrowheads="1"/>
          </p:cNvPicPr>
          <p:nvPr/>
        </p:nvPicPr>
        <p:blipFill>
          <a:blip r:embed="rId2"/>
          <a:srcRect/>
          <a:stretch>
            <a:fillRect/>
          </a:stretch>
        </p:blipFill>
        <p:spPr bwMode="auto">
          <a:xfrm>
            <a:off x="3131840" y="4130214"/>
            <a:ext cx="3168259" cy="2454987"/>
          </a:xfrm>
          <a:prstGeom prst="rect">
            <a:avLst/>
          </a:prstGeom>
          <a:noFill/>
        </p:spPr>
      </p:pic>
      <p:sp>
        <p:nvSpPr>
          <p:cNvPr id="3" name="Content Placeholder 2"/>
          <p:cNvSpPr>
            <a:spLocks noGrp="1"/>
          </p:cNvSpPr>
          <p:nvPr>
            <p:ph idx="1"/>
          </p:nvPr>
        </p:nvSpPr>
        <p:spPr>
          <a:xfrm>
            <a:off x="457200" y="1010654"/>
            <a:ext cx="8229600" cy="5438273"/>
          </a:xfrm>
        </p:spPr>
        <p:txBody>
          <a:bodyPr>
            <a:normAutofit/>
          </a:bodyPr>
          <a:lstStyle/>
          <a:p>
            <a:r>
              <a:rPr lang="tr-TR" dirty="0"/>
              <a:t>Yapay beslenmenin kullanılmasını gerektiren çok az durum vardır. </a:t>
            </a:r>
          </a:p>
          <a:p>
            <a:r>
              <a:rPr lang="tr-TR" dirty="0"/>
              <a:t>Annenin emzirmesinin </a:t>
            </a:r>
            <a:r>
              <a:rPr lang="tr-TR" dirty="0" err="1"/>
              <a:t>kontrendike</a:t>
            </a:r>
            <a:r>
              <a:rPr lang="tr-TR" dirty="0"/>
              <a:t> olduğu bir durum olup olmadığı veya emzirmeyi zorlaştıran bir durumun olup olmadığının ayrımının yapılması oldukça önemlidir.</a:t>
            </a:r>
          </a:p>
        </p:txBody>
      </p:sp>
      <p:sp>
        <p:nvSpPr>
          <p:cNvPr id="4" name="Slayt Numarası Yer Tutucusu 3"/>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31</a:t>
            </a:fld>
            <a:endParaRPr lang="en-US" sz="1600" dirty="0">
              <a:solidFill>
                <a:schemeClr val="accent3">
                  <a:shade val="75000"/>
                </a:schemeClr>
              </a:solidFill>
            </a:endParaRPr>
          </a:p>
        </p:txBody>
      </p:sp>
    </p:spTree>
    <p:extLst>
      <p:ext uri="{BB962C8B-B14F-4D97-AF65-F5344CB8AC3E}">
        <p14:creationId xmlns:p14="http://schemas.microsoft.com/office/powerpoint/2010/main" val="422818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0021" y="836712"/>
            <a:ext cx="7916779" cy="5005137"/>
          </a:xfrm>
        </p:spPr>
        <p:txBody>
          <a:bodyPr/>
          <a:lstStyle/>
          <a:p>
            <a:endParaRPr lang="tr-TR" sz="3600" b="1" dirty="0" smtClean="0">
              <a:solidFill>
                <a:srgbClr val="C00000"/>
              </a:solidFill>
            </a:endParaRPr>
          </a:p>
          <a:p>
            <a:pPr marL="0" indent="0">
              <a:buNone/>
            </a:pPr>
            <a:r>
              <a:rPr lang="tr-TR" sz="3600" b="1" dirty="0" smtClean="0">
                <a:solidFill>
                  <a:srgbClr val="C00000"/>
                </a:solidFill>
              </a:rPr>
              <a:t>     Annenin </a:t>
            </a:r>
            <a:r>
              <a:rPr lang="tr-TR" sz="3600" b="1" dirty="0">
                <a:solidFill>
                  <a:srgbClr val="C00000"/>
                </a:solidFill>
              </a:rPr>
              <a:t>hastaneye yatması;</a:t>
            </a:r>
            <a:r>
              <a:rPr lang="tr-TR" sz="3600" dirty="0">
                <a:solidFill>
                  <a:srgbClr val="C00000"/>
                </a:solidFill>
              </a:rPr>
              <a:t> </a:t>
            </a:r>
          </a:p>
          <a:p>
            <a:pPr lvl="1"/>
            <a:r>
              <a:rPr lang="tr-TR" sz="3600" dirty="0"/>
              <a:t>Bir </a:t>
            </a:r>
            <a:r>
              <a:rPr lang="tr-TR" sz="3600" dirty="0" err="1"/>
              <a:t>kontrendikasyon</a:t>
            </a:r>
            <a:r>
              <a:rPr lang="tr-TR" sz="3600" dirty="0"/>
              <a:t> </a:t>
            </a:r>
            <a:r>
              <a:rPr lang="tr-TR" sz="3600" dirty="0" smtClean="0"/>
              <a:t>değildir</a:t>
            </a:r>
            <a:endParaRPr lang="tr-TR" sz="3600" dirty="0"/>
          </a:p>
          <a:p>
            <a:pPr lvl="1"/>
            <a:r>
              <a:rPr lang="tr-TR" sz="3600" dirty="0"/>
              <a:t>Bebek annesiyle birlikte </a:t>
            </a:r>
            <a:r>
              <a:rPr lang="tr-TR" sz="3600" dirty="0" smtClean="0"/>
              <a:t>kalabilir </a:t>
            </a:r>
            <a:endParaRPr lang="tr-TR" sz="3600" dirty="0"/>
          </a:p>
          <a:p>
            <a:pPr lvl="1"/>
            <a:r>
              <a:rPr lang="tr-TR" sz="3600" dirty="0"/>
              <a:t>Eğer anne bebeğe bakamayacak durumdaysa aileden biri anneye yardımcı </a:t>
            </a:r>
            <a:r>
              <a:rPr lang="tr-TR" sz="3600" dirty="0" smtClean="0"/>
              <a:t>olabilir</a:t>
            </a:r>
            <a:endParaRPr lang="tr-TR" sz="3600"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32</a:t>
            </a:fld>
            <a:endParaRPr lang="tr-TR" altLang="tr-TR"/>
          </a:p>
        </p:txBody>
      </p:sp>
    </p:spTree>
    <p:extLst>
      <p:ext uri="{BB962C8B-B14F-4D97-AF65-F5344CB8AC3E}">
        <p14:creationId xmlns:p14="http://schemas.microsoft.com/office/powerpoint/2010/main" val="123473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5770" y="1275347"/>
            <a:ext cx="8241030" cy="5101390"/>
          </a:xfrm>
        </p:spPr>
        <p:txBody>
          <a:bodyPr/>
          <a:lstStyle/>
          <a:p>
            <a:pPr marL="0" indent="0">
              <a:spcAft>
                <a:spcPts val="600"/>
              </a:spcAft>
              <a:buNone/>
            </a:pPr>
            <a:r>
              <a:rPr lang="tr-TR" b="1" dirty="0" smtClean="0">
                <a:solidFill>
                  <a:srgbClr val="C00000"/>
                </a:solidFill>
              </a:rPr>
              <a:t>        Annede </a:t>
            </a:r>
            <a:r>
              <a:rPr lang="tr-TR" b="1" dirty="0">
                <a:solidFill>
                  <a:srgbClr val="C00000"/>
                </a:solidFill>
              </a:rPr>
              <a:t>bulaşıcı hastalık durumunda;</a:t>
            </a:r>
            <a:r>
              <a:rPr lang="tr-TR" dirty="0">
                <a:solidFill>
                  <a:srgbClr val="C00000"/>
                </a:solidFill>
              </a:rPr>
              <a:t> </a:t>
            </a:r>
          </a:p>
          <a:p>
            <a:pPr lvl="1">
              <a:spcAft>
                <a:spcPts val="600"/>
              </a:spcAft>
            </a:pPr>
            <a:r>
              <a:rPr lang="tr-TR" sz="3200" dirty="0"/>
              <a:t>Nezle, farenjit, ishal gibi durumlarda, yakın temasla bebeğe bulaş riski bulunmaktadır. </a:t>
            </a:r>
          </a:p>
          <a:p>
            <a:pPr lvl="1">
              <a:spcAft>
                <a:spcPts val="600"/>
              </a:spcAft>
            </a:pPr>
            <a:r>
              <a:rPr lang="tr-TR" sz="3200" dirty="0"/>
              <a:t>Bu dönemde anne emzirmeye devam edince bebeği enfeksiyona karşı bir miktar korunmuş olur. </a:t>
            </a:r>
          </a:p>
          <a:p>
            <a:pPr lvl="1">
              <a:spcAft>
                <a:spcPts val="600"/>
              </a:spcAft>
            </a:pPr>
            <a:r>
              <a:rPr lang="tr-TR" sz="3200" dirty="0"/>
              <a:t>Eğer anne emzirmeyi keserse annedeki enfeksiyonun bebeğe geçme riski artar. </a:t>
            </a:r>
          </a:p>
          <a:p>
            <a:pPr>
              <a:spcAft>
                <a:spcPts val="600"/>
              </a:spcAft>
            </a:pPr>
            <a:endParaRPr lang="tr-TR"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33</a:t>
            </a:fld>
            <a:endParaRPr lang="tr-TR" altLang="tr-TR"/>
          </a:p>
        </p:txBody>
      </p:sp>
    </p:spTree>
    <p:extLst>
      <p:ext uri="{BB962C8B-B14F-4D97-AF65-F5344CB8AC3E}">
        <p14:creationId xmlns:p14="http://schemas.microsoft.com/office/powerpoint/2010/main" val="110369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515350" cy="5684519"/>
          </a:xfrm>
        </p:spPr>
        <p:txBody>
          <a:bodyPr>
            <a:normAutofit fontScale="92500" lnSpcReduction="10000"/>
          </a:bodyPr>
          <a:lstStyle/>
          <a:p>
            <a:pPr marL="400050" lvl="1" indent="0">
              <a:spcAft>
                <a:spcPts val="600"/>
              </a:spcAft>
              <a:buNone/>
            </a:pPr>
            <a:r>
              <a:rPr lang="tr-TR" sz="3500" b="1" dirty="0" smtClean="0">
                <a:solidFill>
                  <a:srgbClr val="C00000"/>
                </a:solidFill>
              </a:rPr>
              <a:t>Sağlık </a:t>
            </a:r>
            <a:r>
              <a:rPr lang="tr-TR" sz="3500" b="1" dirty="0">
                <a:solidFill>
                  <a:srgbClr val="C00000"/>
                </a:solidFill>
              </a:rPr>
              <a:t>sorunları olsa da emzirmeye devam edebilecek anneler;</a:t>
            </a:r>
            <a:endParaRPr lang="tr-TR" sz="3500" dirty="0">
              <a:solidFill>
                <a:srgbClr val="C00000"/>
              </a:solidFill>
            </a:endParaRPr>
          </a:p>
          <a:p>
            <a:pPr lvl="1">
              <a:spcAft>
                <a:spcPts val="600"/>
              </a:spcAft>
            </a:pPr>
            <a:r>
              <a:rPr lang="tr-TR" b="1" i="1" dirty="0" err="1"/>
              <a:t>Mastit</a:t>
            </a:r>
            <a:r>
              <a:rPr lang="tr-TR" b="1" i="1" dirty="0"/>
              <a:t>:</a:t>
            </a:r>
            <a:r>
              <a:rPr lang="tr-TR" dirty="0"/>
              <a:t> emzirmek çok ağrılıysa süt </a:t>
            </a:r>
            <a:r>
              <a:rPr lang="tr-TR" dirty="0" smtClean="0"/>
              <a:t>sağılmalıdır</a:t>
            </a:r>
            <a:endParaRPr lang="tr-TR" dirty="0"/>
          </a:p>
          <a:p>
            <a:pPr lvl="1">
              <a:spcAft>
                <a:spcPts val="600"/>
              </a:spcAft>
            </a:pPr>
            <a:r>
              <a:rPr lang="tr-TR" b="1" i="1" dirty="0"/>
              <a:t>Meme </a:t>
            </a:r>
            <a:r>
              <a:rPr lang="tr-TR" b="1" i="1" dirty="0" err="1"/>
              <a:t>absesi</a:t>
            </a:r>
            <a:r>
              <a:rPr lang="tr-TR" b="1" i="1" dirty="0"/>
              <a:t>:</a:t>
            </a:r>
            <a:r>
              <a:rPr lang="tr-TR" b="1" dirty="0"/>
              <a:t> </a:t>
            </a:r>
            <a:r>
              <a:rPr lang="tr-TR" dirty="0"/>
              <a:t>etkilenmemiş memeden emzirme devam </a:t>
            </a:r>
            <a:r>
              <a:rPr lang="tr-TR" dirty="0" smtClean="0"/>
              <a:t>etmelidir </a:t>
            </a:r>
            <a:r>
              <a:rPr lang="tr-TR" dirty="0"/>
              <a:t>Etkilenen memeden beslenme, tedaviye başlandıktan sonra tekrar devam </a:t>
            </a:r>
            <a:r>
              <a:rPr lang="tr-TR" dirty="0" smtClean="0"/>
              <a:t>edebilir </a:t>
            </a:r>
            <a:endParaRPr lang="tr-TR" dirty="0"/>
          </a:p>
          <a:p>
            <a:pPr lvl="1">
              <a:spcAft>
                <a:spcPts val="600"/>
              </a:spcAft>
            </a:pPr>
            <a:r>
              <a:rPr lang="tr-TR" b="1" i="1" dirty="0"/>
              <a:t>Tüberküloz:</a:t>
            </a:r>
            <a:r>
              <a:rPr lang="tr-TR" b="1" dirty="0"/>
              <a:t> </a:t>
            </a:r>
            <a:r>
              <a:rPr lang="tr-TR" dirty="0"/>
              <a:t>anne ve bebek ulusal tüberküloz kılavuzlarına göre </a:t>
            </a:r>
            <a:r>
              <a:rPr lang="tr-TR" dirty="0" smtClean="0"/>
              <a:t>yönetilmelidir</a:t>
            </a:r>
            <a:endParaRPr lang="tr-TR" dirty="0"/>
          </a:p>
          <a:p>
            <a:pPr lvl="1">
              <a:spcAft>
                <a:spcPts val="600"/>
              </a:spcAft>
            </a:pPr>
            <a:r>
              <a:rPr lang="tr-TR" b="1" i="1" dirty="0"/>
              <a:t>Hepatit B:</a:t>
            </a:r>
            <a:r>
              <a:rPr lang="tr-TR" dirty="0"/>
              <a:t> bebeklere, ilk 48 saat içinde veya mümkün olan en kısa sürede Hepatit B aşısı </a:t>
            </a:r>
            <a:r>
              <a:rPr lang="tr-TR" dirty="0" smtClean="0"/>
              <a:t>yapılmalıdır</a:t>
            </a:r>
            <a:endParaRPr lang="tr-TR" dirty="0"/>
          </a:p>
          <a:p>
            <a:pPr lvl="1">
              <a:spcAft>
                <a:spcPts val="600"/>
              </a:spcAft>
            </a:pPr>
            <a:r>
              <a:rPr lang="tr-TR" b="1" i="1" dirty="0"/>
              <a:t>Hepatit C: </a:t>
            </a:r>
            <a:r>
              <a:rPr lang="tr-TR" dirty="0" smtClean="0"/>
              <a:t>Emzirmenin </a:t>
            </a:r>
            <a:r>
              <a:rPr lang="tr-TR" dirty="0"/>
              <a:t>anneden bebeğe HCV geçiş riskini arttırdığına dair kanıt yoktur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34</a:t>
            </a:fld>
            <a:endParaRPr lang="tr-TR" altLang="tr-TR"/>
          </a:p>
        </p:txBody>
      </p:sp>
    </p:spTree>
    <p:extLst>
      <p:ext uri="{BB962C8B-B14F-4D97-AF65-F5344CB8AC3E}">
        <p14:creationId xmlns:p14="http://schemas.microsoft.com/office/powerpoint/2010/main" val="1853913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0722"/>
          </a:xfrm>
        </p:spPr>
        <p:txBody>
          <a:bodyPr>
            <a:normAutofit fontScale="90000"/>
          </a:bodyPr>
          <a:lstStyle/>
          <a:p>
            <a:endParaRPr lang="tr-TR" dirty="0"/>
          </a:p>
        </p:txBody>
      </p:sp>
      <p:sp>
        <p:nvSpPr>
          <p:cNvPr id="3" name="İçerik Yer Tutucusu 2"/>
          <p:cNvSpPr>
            <a:spLocks noGrp="1"/>
          </p:cNvSpPr>
          <p:nvPr>
            <p:ph idx="1"/>
          </p:nvPr>
        </p:nvSpPr>
        <p:spPr>
          <a:xfrm>
            <a:off x="342900" y="1249681"/>
            <a:ext cx="8343900" cy="4907280"/>
          </a:xfrm>
        </p:spPr>
        <p:txBody>
          <a:bodyPr>
            <a:normAutofit fontScale="92500" lnSpcReduction="10000"/>
          </a:bodyPr>
          <a:lstStyle/>
          <a:p>
            <a:pPr marL="0" indent="0">
              <a:spcAft>
                <a:spcPts val="600"/>
              </a:spcAft>
              <a:buNone/>
            </a:pPr>
            <a:r>
              <a:rPr lang="tr-TR" b="1" dirty="0" smtClean="0">
                <a:solidFill>
                  <a:srgbClr val="C00000"/>
                </a:solidFill>
              </a:rPr>
              <a:t>     Emzirmenin </a:t>
            </a:r>
            <a:r>
              <a:rPr lang="tr-TR" b="1" dirty="0">
                <a:solidFill>
                  <a:srgbClr val="C00000"/>
                </a:solidFill>
              </a:rPr>
              <a:t>geçici olarak önlenebileceği anneler; </a:t>
            </a:r>
          </a:p>
          <a:p>
            <a:pPr lvl="1">
              <a:spcAft>
                <a:spcPts val="600"/>
              </a:spcAft>
            </a:pPr>
            <a:r>
              <a:rPr lang="tr-TR" dirty="0"/>
              <a:t>Annenin </a:t>
            </a:r>
            <a:r>
              <a:rPr lang="tr-TR" dirty="0" err="1"/>
              <a:t>sepsis</a:t>
            </a:r>
            <a:r>
              <a:rPr lang="tr-TR" dirty="0"/>
              <a:t> gibi, bebeğin bakımını engelleyen ağır bir hastalığının bulunması. </a:t>
            </a:r>
          </a:p>
          <a:p>
            <a:pPr lvl="1">
              <a:spcAft>
                <a:spcPts val="600"/>
              </a:spcAft>
            </a:pPr>
            <a:r>
              <a:rPr lang="tr-TR" dirty="0" err="1"/>
              <a:t>Herpes</a:t>
            </a:r>
            <a:r>
              <a:rPr lang="tr-TR" dirty="0"/>
              <a:t> </a:t>
            </a:r>
            <a:r>
              <a:rPr lang="tr-TR" dirty="0" err="1"/>
              <a:t>simpleks</a:t>
            </a:r>
            <a:r>
              <a:rPr lang="tr-TR" dirty="0"/>
              <a:t> virüs tipi 1 (HSV-1) enfeksiyonunda, annenin memelerindeki tüm aktif lezyonlar iyileşinceye kadar bebeğin ağzının memedeki lezyonlar ile doğrudan temasından kaçınılmalıdır. </a:t>
            </a:r>
          </a:p>
          <a:p>
            <a:pPr lvl="1">
              <a:spcAft>
                <a:spcPts val="600"/>
              </a:spcAft>
            </a:pPr>
            <a:r>
              <a:rPr lang="tr-TR" dirty="0" err="1"/>
              <a:t>Sedatif</a:t>
            </a:r>
            <a:r>
              <a:rPr lang="tr-TR" dirty="0"/>
              <a:t> </a:t>
            </a:r>
            <a:r>
              <a:rPr lang="tr-TR" dirty="0" err="1"/>
              <a:t>psikoterapötik</a:t>
            </a:r>
            <a:r>
              <a:rPr lang="tr-TR" dirty="0"/>
              <a:t> ilaçlar, </a:t>
            </a:r>
            <a:r>
              <a:rPr lang="tr-TR" dirty="0" err="1"/>
              <a:t>antiepileptik</a:t>
            </a:r>
            <a:r>
              <a:rPr lang="tr-TR" dirty="0"/>
              <a:t> ilaçlar, </a:t>
            </a:r>
            <a:r>
              <a:rPr lang="tr-TR" dirty="0" err="1"/>
              <a:t>opioidler</a:t>
            </a:r>
            <a:r>
              <a:rPr lang="tr-TR" dirty="0"/>
              <a:t> ve kombinasyonları, uyuşukluk ve solunum sıkıntısı gibi yan etkilere neden olabilir, daha güvenli bir alternatif mevcutsa kaçınılmalıdır.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35</a:t>
            </a:fld>
            <a:endParaRPr lang="tr-TR" altLang="tr-TR"/>
          </a:p>
        </p:txBody>
      </p:sp>
    </p:spTree>
    <p:extLst>
      <p:ext uri="{BB962C8B-B14F-4D97-AF65-F5344CB8AC3E}">
        <p14:creationId xmlns:p14="http://schemas.microsoft.com/office/powerpoint/2010/main" val="247666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in7\Desktop\cc.jpg"/>
          <p:cNvPicPr>
            <a:picLocks noChangeAspect="1" noChangeArrowheads="1"/>
          </p:cNvPicPr>
          <p:nvPr/>
        </p:nvPicPr>
        <p:blipFill>
          <a:blip r:embed="rId2"/>
          <a:srcRect/>
          <a:stretch>
            <a:fillRect/>
          </a:stretch>
        </p:blipFill>
        <p:spPr bwMode="auto">
          <a:xfrm>
            <a:off x="6240724" y="3681391"/>
            <a:ext cx="2758552" cy="2674959"/>
          </a:xfrm>
          <a:prstGeom prst="rect">
            <a:avLst/>
          </a:prstGeom>
          <a:noFill/>
        </p:spPr>
      </p:pic>
      <p:sp>
        <p:nvSpPr>
          <p:cNvPr id="2" name="Unvan 1"/>
          <p:cNvSpPr>
            <a:spLocks noGrp="1"/>
          </p:cNvSpPr>
          <p:nvPr>
            <p:ph type="title"/>
          </p:nvPr>
        </p:nvSpPr>
        <p:spPr>
          <a:xfrm>
            <a:off x="457200" y="274639"/>
            <a:ext cx="8229600" cy="904457"/>
          </a:xfrm>
        </p:spPr>
        <p:txBody>
          <a:bodyPr/>
          <a:lstStyle/>
          <a:p>
            <a:endParaRPr lang="tr-TR" dirty="0"/>
          </a:p>
        </p:txBody>
      </p:sp>
      <p:sp>
        <p:nvSpPr>
          <p:cNvPr id="3" name="İçerik Yer Tutucusu 2"/>
          <p:cNvSpPr>
            <a:spLocks noGrp="1"/>
          </p:cNvSpPr>
          <p:nvPr>
            <p:ph idx="1"/>
          </p:nvPr>
        </p:nvSpPr>
        <p:spPr>
          <a:xfrm>
            <a:off x="457200" y="1299412"/>
            <a:ext cx="7988969" cy="4826753"/>
          </a:xfrm>
        </p:spPr>
        <p:txBody>
          <a:bodyPr/>
          <a:lstStyle/>
          <a:p>
            <a:pPr marL="0" indent="0">
              <a:buNone/>
            </a:pPr>
            <a:r>
              <a:rPr lang="tr-TR" b="1" dirty="0" smtClean="0">
                <a:solidFill>
                  <a:srgbClr val="C00000"/>
                </a:solidFill>
              </a:rPr>
              <a:t>    Emzirmenin </a:t>
            </a:r>
            <a:r>
              <a:rPr lang="tr-TR" b="1" dirty="0">
                <a:solidFill>
                  <a:srgbClr val="C00000"/>
                </a:solidFill>
              </a:rPr>
              <a:t>engellenmesi gereken anneler; </a:t>
            </a:r>
          </a:p>
          <a:p>
            <a:pPr lvl="1"/>
            <a:r>
              <a:rPr lang="tr-TR" sz="3200" dirty="0"/>
              <a:t>Annenin HIV enfeksiyonu durumunda, bebek için uygun, ekonomik, sürdürülebilir, güvenli yapay besin bulunabiliyorsa anne sütü alması engellenmelidir.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36</a:t>
            </a:fld>
            <a:endParaRPr lang="tr-TR" altLang="tr-TR"/>
          </a:p>
        </p:txBody>
      </p:sp>
    </p:spTree>
    <p:extLst>
      <p:ext uri="{BB962C8B-B14F-4D97-AF65-F5344CB8AC3E}">
        <p14:creationId xmlns:p14="http://schemas.microsoft.com/office/powerpoint/2010/main" val="2232006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0998" y="1268760"/>
            <a:ext cx="8229600" cy="4525963"/>
          </a:xfrm>
        </p:spPr>
        <p:txBody>
          <a:bodyPr>
            <a:normAutofit fontScale="92500" lnSpcReduction="10000"/>
          </a:bodyPr>
          <a:lstStyle/>
          <a:p>
            <a:pPr marL="0" indent="0">
              <a:buNone/>
            </a:pPr>
            <a:r>
              <a:rPr lang="tr-TR" b="1" dirty="0" smtClean="0">
                <a:solidFill>
                  <a:srgbClr val="C00000"/>
                </a:solidFill>
              </a:rPr>
              <a:t>     Annenin </a:t>
            </a:r>
            <a:r>
              <a:rPr lang="tr-TR" b="1" dirty="0">
                <a:solidFill>
                  <a:srgbClr val="C00000"/>
                </a:solidFill>
              </a:rPr>
              <a:t>madde kullanımı durumunda;</a:t>
            </a:r>
            <a:r>
              <a:rPr lang="tr-TR" dirty="0">
                <a:solidFill>
                  <a:srgbClr val="C00000"/>
                </a:solidFill>
              </a:rPr>
              <a:t> </a:t>
            </a:r>
          </a:p>
          <a:p>
            <a:pPr lvl="1"/>
            <a:r>
              <a:rPr lang="tr-TR" dirty="0"/>
              <a:t>Nikotin, alkol, amfetaminler, kokain ve benzer uyarıcıların anne sütü ile emzirilen bebeğe zararları vardır. </a:t>
            </a:r>
          </a:p>
          <a:p>
            <a:pPr lvl="1"/>
            <a:r>
              <a:rPr lang="tr-TR" dirty="0"/>
              <a:t>Alkol, </a:t>
            </a:r>
            <a:r>
              <a:rPr lang="tr-TR" dirty="0" err="1"/>
              <a:t>opioidler</a:t>
            </a:r>
            <a:r>
              <a:rPr lang="tr-TR" dirty="0"/>
              <a:t>, </a:t>
            </a:r>
            <a:r>
              <a:rPr lang="tr-TR" dirty="0" err="1"/>
              <a:t>benzodiazepinler</a:t>
            </a:r>
            <a:r>
              <a:rPr lang="tr-TR" dirty="0"/>
              <a:t> ve esrar hem anne, hem de bebekte </a:t>
            </a:r>
            <a:r>
              <a:rPr lang="tr-TR" dirty="0" err="1"/>
              <a:t>sedasyon</a:t>
            </a:r>
            <a:r>
              <a:rPr lang="tr-TR" dirty="0"/>
              <a:t> yapar. </a:t>
            </a:r>
          </a:p>
          <a:p>
            <a:pPr lvl="1"/>
            <a:r>
              <a:rPr lang="tr-TR" dirty="0"/>
              <a:t>Emziren annelerin bu maddeleri kullanmamaları sağlanmalıdır.</a:t>
            </a:r>
          </a:p>
          <a:p>
            <a:pPr lvl="1"/>
            <a:r>
              <a:rPr lang="tr-TR" dirty="0"/>
              <a:t>Anneye bu gibi durumlarda gerekli desteği ve seçenekleri sunmak, mümkünse konu ile ilgili birimlere sevk etmek gerekir.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37</a:t>
            </a:fld>
            <a:endParaRPr lang="tr-TR" altLang="tr-TR"/>
          </a:p>
        </p:txBody>
      </p:sp>
    </p:spTree>
    <p:extLst>
      <p:ext uri="{BB962C8B-B14F-4D97-AF65-F5344CB8AC3E}">
        <p14:creationId xmlns:p14="http://schemas.microsoft.com/office/powerpoint/2010/main" val="1905207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Emziren Annenin Ruh Sağlığı</a:t>
            </a:r>
          </a:p>
        </p:txBody>
      </p:sp>
      <p:sp>
        <p:nvSpPr>
          <p:cNvPr id="3" name="İçerik Yer Tutucusu 2"/>
          <p:cNvSpPr>
            <a:spLocks noGrp="1"/>
          </p:cNvSpPr>
          <p:nvPr>
            <p:ph idx="1"/>
          </p:nvPr>
        </p:nvSpPr>
        <p:spPr>
          <a:xfrm>
            <a:off x="274320" y="1417639"/>
            <a:ext cx="8618220" cy="4708526"/>
          </a:xfrm>
        </p:spPr>
        <p:txBody>
          <a:bodyPr>
            <a:normAutofit fontScale="92500" lnSpcReduction="20000"/>
          </a:bodyPr>
          <a:lstStyle/>
          <a:p>
            <a:pPr>
              <a:spcAft>
                <a:spcPts val="1200"/>
              </a:spcAft>
              <a:buClr>
                <a:srgbClr val="FF0000"/>
              </a:buClr>
            </a:pPr>
            <a:r>
              <a:rPr lang="tr-TR" dirty="0" err="1"/>
              <a:t>Postpartum</a:t>
            </a:r>
            <a:r>
              <a:rPr lang="tr-TR" dirty="0"/>
              <a:t> dönem annenin psikiyatrik sorunlarının en fazla görüldüğü dönemdir.</a:t>
            </a:r>
          </a:p>
          <a:p>
            <a:pPr>
              <a:spcAft>
                <a:spcPts val="1200"/>
              </a:spcAft>
              <a:buClr>
                <a:srgbClr val="FF0000"/>
              </a:buClr>
            </a:pPr>
            <a:r>
              <a:rPr lang="tr-TR" dirty="0"/>
              <a:t>Bu dönemde depresyon daha baskın olan bir durumdur.</a:t>
            </a:r>
          </a:p>
          <a:p>
            <a:pPr>
              <a:spcAft>
                <a:spcPts val="1200"/>
              </a:spcAft>
              <a:buClr>
                <a:srgbClr val="FF0000"/>
              </a:buClr>
            </a:pPr>
            <a:r>
              <a:rPr lang="tr-TR" dirty="0"/>
              <a:t>Sıklığının %10 olduğu kabul edilmektedir.</a:t>
            </a:r>
          </a:p>
          <a:p>
            <a:pPr>
              <a:spcAft>
                <a:spcPts val="1200"/>
              </a:spcAft>
              <a:buClr>
                <a:srgbClr val="FF0000"/>
              </a:buClr>
            </a:pPr>
            <a:r>
              <a:rPr lang="tr-TR" dirty="0"/>
              <a:t>Belirtileri; </a:t>
            </a:r>
            <a:r>
              <a:rPr lang="tr-TR" dirty="0" err="1"/>
              <a:t>anksiyete</a:t>
            </a:r>
            <a:r>
              <a:rPr lang="tr-TR" dirty="0"/>
              <a:t>, </a:t>
            </a:r>
            <a:r>
              <a:rPr lang="tr-TR" dirty="0" err="1"/>
              <a:t>irritabilite</a:t>
            </a:r>
            <a:r>
              <a:rPr lang="tr-TR" dirty="0"/>
              <a:t>, unutkanlık, uyku bozuklukları, iştah değişikliği, yorgunluk, ağlama, çocuğun bakımında güçlükler, suçluluk, çaresizlik hissi, intihar düşünceleri, aileye karşı sevgisizlik, bebeğine karşı zıt duygulardır.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38</a:t>
            </a:fld>
            <a:endParaRPr lang="tr-TR" altLang="tr-TR"/>
          </a:p>
        </p:txBody>
      </p:sp>
    </p:spTree>
    <p:extLst>
      <p:ext uri="{BB962C8B-B14F-4D97-AF65-F5344CB8AC3E}">
        <p14:creationId xmlns:p14="http://schemas.microsoft.com/office/powerpoint/2010/main" val="358757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93762"/>
          </a:xfrm>
        </p:spPr>
        <p:txBody>
          <a:bodyPr/>
          <a:lstStyle/>
          <a:p>
            <a:endParaRPr lang="tr-TR" dirty="0"/>
          </a:p>
        </p:txBody>
      </p:sp>
      <p:sp>
        <p:nvSpPr>
          <p:cNvPr id="3" name="İçerik Yer Tutucusu 2"/>
          <p:cNvSpPr>
            <a:spLocks noGrp="1"/>
          </p:cNvSpPr>
          <p:nvPr>
            <p:ph idx="1"/>
          </p:nvPr>
        </p:nvSpPr>
        <p:spPr>
          <a:xfrm>
            <a:off x="308610" y="1507067"/>
            <a:ext cx="8378190" cy="4849284"/>
          </a:xfrm>
        </p:spPr>
        <p:txBody>
          <a:bodyPr>
            <a:normAutofit lnSpcReduction="10000"/>
          </a:bodyPr>
          <a:lstStyle/>
          <a:p>
            <a:pPr>
              <a:spcAft>
                <a:spcPts val="600"/>
              </a:spcAft>
              <a:buClr>
                <a:srgbClr val="FF0000"/>
              </a:buClr>
            </a:pPr>
            <a:r>
              <a:rPr lang="tr-TR" dirty="0"/>
              <a:t>Son zamanlarda yapılan çalışmalar annenin bebeğini emzirmemesinin </a:t>
            </a:r>
            <a:r>
              <a:rPr lang="tr-TR" dirty="0" err="1"/>
              <a:t>postpartum</a:t>
            </a:r>
            <a:r>
              <a:rPr lang="tr-TR" dirty="0"/>
              <a:t> depresyon riskini artırdığını göstermektedir. </a:t>
            </a:r>
          </a:p>
          <a:p>
            <a:pPr>
              <a:spcAft>
                <a:spcPts val="600"/>
              </a:spcAft>
              <a:buClr>
                <a:srgbClr val="FF0000"/>
              </a:buClr>
            </a:pPr>
            <a:r>
              <a:rPr lang="tr-TR" dirty="0"/>
              <a:t>Bununla birlikte </a:t>
            </a:r>
            <a:r>
              <a:rPr lang="tr-TR" dirty="0" err="1"/>
              <a:t>postpartum</a:t>
            </a:r>
            <a:r>
              <a:rPr lang="tr-TR" dirty="0"/>
              <a:t> depresyonu olan anneler emzirmeye devam etmek konusunda daha başarısızdırlar ve emzirmeyi bırakma oranları daha yüksektir. </a:t>
            </a:r>
          </a:p>
          <a:p>
            <a:pPr>
              <a:spcAft>
                <a:spcPts val="600"/>
              </a:spcAft>
              <a:buClr>
                <a:srgbClr val="FF0000"/>
              </a:buClr>
            </a:pPr>
            <a:r>
              <a:rPr lang="tr-TR" dirty="0"/>
              <a:t>Bu nedenle depresyondaki anneyi tanımak, tedavi etmek ve destek olmak emzirmenin sürdürülmesi için önemlidir.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39</a:t>
            </a:fld>
            <a:endParaRPr lang="tr-TR" altLang="tr-TR"/>
          </a:p>
        </p:txBody>
      </p:sp>
    </p:spTree>
    <p:extLst>
      <p:ext uri="{BB962C8B-B14F-4D97-AF65-F5344CB8AC3E}">
        <p14:creationId xmlns:p14="http://schemas.microsoft.com/office/powerpoint/2010/main" val="37852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4</a:t>
            </a:fld>
            <a:endParaRPr lang="tr-TR" altLang="tr-TR"/>
          </a:p>
        </p:txBody>
      </p:sp>
      <p:sp>
        <p:nvSpPr>
          <p:cNvPr id="6" name="Metin kutusu 5"/>
          <p:cNvSpPr txBox="1"/>
          <p:nvPr/>
        </p:nvSpPr>
        <p:spPr bwMode="auto">
          <a:xfrm>
            <a:off x="1833197" y="5286057"/>
            <a:ext cx="6185388" cy="1077218"/>
          </a:xfrm>
          <a:prstGeom prst="rect">
            <a:avLst/>
          </a:prstGeom>
          <a:noFill/>
          <a:ln w="9525">
            <a:noFill/>
            <a:miter lim="800000"/>
            <a:headEnd/>
            <a:tailEnd/>
          </a:ln>
          <a:effectLst/>
        </p:spPr>
        <p:txBody>
          <a:bodyPr wrap="square" rtlCol="0" anchor="ctr">
            <a:spAutoFit/>
          </a:bodyPr>
          <a:lstStyle/>
          <a:p>
            <a:r>
              <a:rPr lang="tr-TR" sz="3200" b="1" i="1" dirty="0"/>
              <a:t>Soru</a:t>
            </a:r>
            <a:r>
              <a:rPr lang="en-US" sz="3200" b="1" i="1" dirty="0"/>
              <a:t>:</a:t>
            </a:r>
            <a:r>
              <a:rPr lang="en-US" sz="3200" i="1" dirty="0"/>
              <a:t> </a:t>
            </a:r>
            <a:r>
              <a:rPr lang="tr-TR" sz="3200" i="1" dirty="0"/>
              <a:t>Emziren bir kadının yemesi ve yememesi gerekenler nelerdir?</a:t>
            </a:r>
            <a:endParaRPr lang="tr-TR" sz="3200" dirty="0"/>
          </a:p>
        </p:txBody>
      </p:sp>
      <p:pic>
        <p:nvPicPr>
          <p:cNvPr id="12" name="İçerik Yer Tutucusu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1812784"/>
            <a:ext cx="4278736" cy="3209052"/>
          </a:xfrm>
          <a:prstGeom prst="rect">
            <a:avLst/>
          </a:prstGeom>
        </p:spPr>
      </p:pic>
      <p:sp>
        <p:nvSpPr>
          <p:cNvPr id="13" name="Konuşma Balonu: Oval 12"/>
          <p:cNvSpPr/>
          <p:nvPr/>
        </p:nvSpPr>
        <p:spPr>
          <a:xfrm>
            <a:off x="134082" y="836712"/>
            <a:ext cx="3069766" cy="2891227"/>
          </a:xfrm>
          <a:prstGeom prst="wedgeEllipseCallout">
            <a:avLst>
              <a:gd name="adj1" fmla="val 54045"/>
              <a:gd name="adj2" fmla="val 2945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i="1" dirty="0" smtClean="0">
                <a:solidFill>
                  <a:schemeClr val="tx1">
                    <a:lumMod val="95000"/>
                    <a:lumOff val="5000"/>
                  </a:schemeClr>
                </a:solidFill>
              </a:rPr>
              <a:t>Pınar’ın </a:t>
            </a:r>
            <a:r>
              <a:rPr lang="tr-TR" sz="2400" i="1" dirty="0">
                <a:solidFill>
                  <a:schemeClr val="tx1">
                    <a:lumMod val="95000"/>
                    <a:lumOff val="5000"/>
                  </a:schemeClr>
                </a:solidFill>
              </a:rPr>
              <a:t>annesi bebeğine iyi süt üretebilmek için özel besinler yemesi gerektiğini söylüyor</a:t>
            </a:r>
            <a:endParaRPr lang="tr-TR" sz="2400" dirty="0">
              <a:solidFill>
                <a:schemeClr val="tx1">
                  <a:lumMod val="95000"/>
                  <a:lumOff val="5000"/>
                </a:schemeClr>
              </a:solidFill>
            </a:endParaRPr>
          </a:p>
        </p:txBody>
      </p:sp>
    </p:spTree>
    <p:extLst>
      <p:ext uri="{BB962C8B-B14F-4D97-AF65-F5344CB8AC3E}">
        <p14:creationId xmlns:p14="http://schemas.microsoft.com/office/powerpoint/2010/main" val="3401918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1320539" y="1186409"/>
            <a:ext cx="6923869" cy="2533650"/>
          </a:xfrm>
        </p:spPr>
        <p:txBody>
          <a:bodyPr>
            <a:normAutofit/>
          </a:bodyPr>
          <a:lstStyle/>
          <a:p>
            <a:r>
              <a:rPr lang="tr-TR" sz="4400" b="1" dirty="0" smtClean="0">
                <a:solidFill>
                  <a:srgbClr val="FF0000"/>
                </a:solidFill>
                <a:latin typeface="Times New Roman" panose="02020603050405020304" pitchFamily="18" charset="0"/>
                <a:cs typeface="Times New Roman" panose="02020603050405020304" pitchFamily="18" charset="0"/>
              </a:rPr>
              <a:t>4. İlaçlar ve Emzirme</a:t>
            </a:r>
            <a:endParaRPr lang="tr-TR" sz="4400" b="1" dirty="0">
              <a:solidFill>
                <a:srgbClr val="FF0000"/>
              </a:solidFill>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pPr>
              <a:defRPr/>
            </a:pPr>
            <a:fld id="{DA6F624D-FA25-4157-B586-2E5CAA3E2ECE}" type="slidenum">
              <a:rPr lang="tr-TR" altLang="tr-TR" smtClean="0"/>
              <a:pPr>
                <a:defRPr/>
              </a:pPr>
              <a:t>40</a:t>
            </a:fld>
            <a:endParaRPr lang="tr-TR" altLang="tr-T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780928"/>
            <a:ext cx="5715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831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Annenin İlaç Kullanımı</a:t>
            </a:r>
          </a:p>
        </p:txBody>
      </p:sp>
      <p:sp>
        <p:nvSpPr>
          <p:cNvPr id="3" name="İçerik Yer Tutucusu 2"/>
          <p:cNvSpPr>
            <a:spLocks noGrp="1"/>
          </p:cNvSpPr>
          <p:nvPr>
            <p:ph idx="1"/>
          </p:nvPr>
        </p:nvSpPr>
        <p:spPr>
          <a:xfrm>
            <a:off x="457200" y="1466193"/>
            <a:ext cx="8229600" cy="5044966"/>
          </a:xfrm>
        </p:spPr>
        <p:txBody>
          <a:bodyPr>
            <a:normAutofit lnSpcReduction="10000"/>
          </a:bodyPr>
          <a:lstStyle/>
          <a:p>
            <a:pPr>
              <a:spcAft>
                <a:spcPts val="1200"/>
              </a:spcAft>
              <a:buClr>
                <a:srgbClr val="FF0000"/>
              </a:buClr>
            </a:pPr>
            <a:r>
              <a:rPr lang="tr-TR" dirty="0" smtClean="0"/>
              <a:t>Anne </a:t>
            </a:r>
            <a:r>
              <a:rPr lang="tr-TR" dirty="0"/>
              <a:t>hasta olduğunda ya da herhangi bir ilacı kullanmak zorunda kaldığında, sıklıkla doktorun emzirme için güvenli ilaçları reçete etmesi gerekir. </a:t>
            </a:r>
            <a:endParaRPr lang="tr-TR" dirty="0" smtClean="0"/>
          </a:p>
          <a:p>
            <a:pPr>
              <a:spcAft>
                <a:spcPts val="1200"/>
              </a:spcAft>
              <a:buClr>
                <a:srgbClr val="FF0000"/>
              </a:buClr>
            </a:pPr>
            <a:r>
              <a:rPr lang="tr-TR" dirty="0" smtClean="0"/>
              <a:t>Birçok </a:t>
            </a:r>
            <a:r>
              <a:rPr lang="tr-TR" dirty="0"/>
              <a:t>ilaç anne sütüne geçse de, miktar ve etki olarak çok azı bebeği etkiler. </a:t>
            </a:r>
          </a:p>
          <a:p>
            <a:pPr>
              <a:spcAft>
                <a:spcPts val="1200"/>
              </a:spcAft>
              <a:buClr>
                <a:srgbClr val="FF0000"/>
              </a:buClr>
            </a:pPr>
            <a:r>
              <a:rPr lang="tr-TR" dirty="0"/>
              <a:t>Ağızla alınan bir ilacın %1’den azı süte geçer. </a:t>
            </a:r>
            <a:endParaRPr lang="tr-TR" dirty="0" smtClean="0"/>
          </a:p>
          <a:p>
            <a:pPr>
              <a:spcAft>
                <a:spcPts val="1200"/>
              </a:spcAft>
              <a:buClr>
                <a:srgbClr val="FF0000"/>
              </a:buClr>
            </a:pPr>
            <a:r>
              <a:rPr lang="tr-TR" dirty="0" smtClean="0"/>
              <a:t>Süte </a:t>
            </a:r>
            <a:r>
              <a:rPr lang="tr-TR" dirty="0"/>
              <a:t>geçen miktardan daha ziyade bebeğin kan dolaşımına geçen miktar daha önemlidir. </a:t>
            </a:r>
          </a:p>
          <a:p>
            <a:pPr>
              <a:spcAft>
                <a:spcPts val="1200"/>
              </a:spcAft>
              <a:buClr>
                <a:srgbClr val="FF0000"/>
              </a:buClr>
            </a:pPr>
            <a:endParaRPr lang="tr-TR" dirty="0"/>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41</a:t>
            </a:fld>
            <a:endParaRPr lang="tr-TR" altLang="tr-TR"/>
          </a:p>
        </p:txBody>
      </p:sp>
    </p:spTree>
    <p:extLst>
      <p:ext uri="{BB962C8B-B14F-4D97-AF65-F5344CB8AC3E}">
        <p14:creationId xmlns:p14="http://schemas.microsoft.com/office/powerpoint/2010/main" val="1652616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252" y="495354"/>
            <a:ext cx="8355724" cy="844715"/>
          </a:xfrm>
        </p:spPr>
        <p:txBody>
          <a:bodyPr/>
          <a:lstStyle/>
          <a:p>
            <a:r>
              <a:rPr lang="tr-TR" dirty="0"/>
              <a:t>Annenin İlaç Kullanımı</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42</a:t>
            </a:fld>
            <a:endParaRPr lang="tr-TR" altLang="tr-TR"/>
          </a:p>
        </p:txBody>
      </p:sp>
      <p:graphicFrame>
        <p:nvGraphicFramePr>
          <p:cNvPr id="5" name="Diyagram 4"/>
          <p:cNvGraphicFramePr/>
          <p:nvPr>
            <p:extLst>
              <p:ext uri="{D42A27DB-BD31-4B8C-83A1-F6EECF244321}">
                <p14:modId xmlns:p14="http://schemas.microsoft.com/office/powerpoint/2010/main" val="1995633849"/>
              </p:ext>
            </p:extLst>
          </p:nvPr>
        </p:nvGraphicFramePr>
        <p:xfrm>
          <a:off x="339892" y="1560786"/>
          <a:ext cx="7913357" cy="4887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0152" y="4365104"/>
            <a:ext cx="1424373" cy="126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195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49868"/>
            <a:ext cx="8229600" cy="5300133"/>
          </a:xfrm>
        </p:spPr>
        <p:txBody>
          <a:bodyPr>
            <a:normAutofit fontScale="92500" lnSpcReduction="10000"/>
          </a:bodyPr>
          <a:lstStyle/>
          <a:p>
            <a:pPr marL="0" indent="0">
              <a:spcBef>
                <a:spcPts val="600"/>
              </a:spcBef>
              <a:spcAft>
                <a:spcPts val="600"/>
              </a:spcAft>
              <a:buNone/>
            </a:pPr>
            <a:r>
              <a:rPr lang="tr-TR" dirty="0">
                <a:solidFill>
                  <a:schemeClr val="tx2">
                    <a:lumMod val="50000"/>
                  </a:schemeClr>
                </a:solidFill>
              </a:rPr>
              <a:t>İlaç seçiminde olumsuz etkileri en aza indirmek için;</a:t>
            </a:r>
          </a:p>
          <a:p>
            <a:pPr lvl="1">
              <a:spcBef>
                <a:spcPts val="600"/>
              </a:spcBef>
              <a:spcAft>
                <a:spcPts val="600"/>
              </a:spcAft>
              <a:buClr>
                <a:srgbClr val="FF0000"/>
              </a:buClr>
            </a:pPr>
            <a:r>
              <a:rPr lang="tr-TR" sz="3200" dirty="0" smtClean="0"/>
              <a:t>Etki </a:t>
            </a:r>
            <a:r>
              <a:rPr lang="tr-TR" sz="3200" dirty="0"/>
              <a:t>süresi (kısa etkili ilaç seçmek uygun), </a:t>
            </a:r>
            <a:endParaRPr lang="tr-TR" sz="3200" dirty="0" smtClean="0"/>
          </a:p>
          <a:p>
            <a:pPr lvl="1">
              <a:spcBef>
                <a:spcPts val="600"/>
              </a:spcBef>
              <a:spcAft>
                <a:spcPts val="600"/>
              </a:spcAft>
              <a:buClr>
                <a:srgbClr val="FF0000"/>
              </a:buClr>
            </a:pPr>
            <a:r>
              <a:rPr lang="tr-TR" sz="3200" dirty="0" smtClean="0"/>
              <a:t>ilacın </a:t>
            </a:r>
            <a:r>
              <a:rPr lang="tr-TR" sz="3200" dirty="0" err="1"/>
              <a:t>absorbsiyon</a:t>
            </a:r>
            <a:r>
              <a:rPr lang="tr-TR" sz="3200" dirty="0"/>
              <a:t> oranı </a:t>
            </a:r>
            <a:endParaRPr lang="tr-TR" sz="3200" dirty="0" smtClean="0"/>
          </a:p>
          <a:p>
            <a:pPr lvl="1">
              <a:spcBef>
                <a:spcPts val="600"/>
              </a:spcBef>
              <a:spcAft>
                <a:spcPts val="600"/>
              </a:spcAft>
              <a:buClr>
                <a:srgbClr val="FF0000"/>
              </a:buClr>
            </a:pPr>
            <a:r>
              <a:rPr lang="tr-TR" sz="3200" dirty="0" smtClean="0"/>
              <a:t>ve </a:t>
            </a:r>
            <a:r>
              <a:rPr lang="tr-TR" sz="3200" dirty="0"/>
              <a:t>kanda pik yapma düzeyini göz önünde </a:t>
            </a:r>
            <a:r>
              <a:rPr lang="tr-TR" sz="3200" dirty="0" smtClean="0"/>
              <a:t>bulundurmalı</a:t>
            </a:r>
          </a:p>
          <a:p>
            <a:pPr lvl="1">
              <a:spcBef>
                <a:spcPts val="600"/>
              </a:spcBef>
              <a:spcAft>
                <a:spcPts val="600"/>
              </a:spcAft>
            </a:pPr>
            <a:endParaRPr lang="tr-TR" sz="3200" dirty="0" smtClean="0"/>
          </a:p>
          <a:p>
            <a:pPr>
              <a:spcBef>
                <a:spcPts val="600"/>
              </a:spcBef>
              <a:spcAft>
                <a:spcPts val="600"/>
              </a:spcAft>
              <a:buClr>
                <a:srgbClr val="FF0000"/>
              </a:buClr>
            </a:pPr>
            <a:r>
              <a:rPr lang="tr-TR" dirty="0" smtClean="0"/>
              <a:t>Annenin </a:t>
            </a:r>
            <a:r>
              <a:rPr lang="tr-TR" dirty="0"/>
              <a:t>ilacı emzirmeden sonra alması çoğu ilaç için en güvenli zaman kabul edilmektedir. </a:t>
            </a:r>
            <a:endParaRPr lang="tr-TR" dirty="0" smtClean="0"/>
          </a:p>
          <a:p>
            <a:pPr>
              <a:spcBef>
                <a:spcPts val="600"/>
              </a:spcBef>
              <a:spcAft>
                <a:spcPts val="600"/>
              </a:spcAft>
              <a:buClr>
                <a:srgbClr val="FF0000"/>
              </a:buClr>
            </a:pPr>
            <a:r>
              <a:rPr lang="tr-TR" dirty="0" smtClean="0"/>
              <a:t>Çoğu </a:t>
            </a:r>
            <a:r>
              <a:rPr lang="tr-TR" dirty="0"/>
              <a:t>zaman emzirmenin kesilmesi, bebek için ilacın zararlı etkisinden daha çok tehlikelidir</a:t>
            </a:r>
            <a:r>
              <a:rPr lang="tr-TR" dirty="0" smtClean="0"/>
              <a:t>.</a:t>
            </a:r>
            <a:endParaRPr lang="tr-TR"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43</a:t>
            </a:fld>
            <a:endParaRPr lang="tr-TR" altLang="tr-TR"/>
          </a:p>
        </p:txBody>
      </p:sp>
    </p:spTree>
    <p:extLst>
      <p:ext uri="{BB962C8B-B14F-4D97-AF65-F5344CB8AC3E}">
        <p14:creationId xmlns:p14="http://schemas.microsoft.com/office/powerpoint/2010/main" val="3244501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756" y="677333"/>
            <a:ext cx="8229600" cy="728134"/>
          </a:xfrm>
        </p:spPr>
        <p:txBody>
          <a:bodyPr>
            <a:normAutofit fontScale="90000"/>
          </a:bodyPr>
          <a:lstStyle/>
          <a:p>
            <a:r>
              <a:rPr lang="tr-TR" sz="3600" b="1" dirty="0"/>
              <a:t>Anne Etkilerini Bilmediğiniz Bir İlaç Alıyorsa</a:t>
            </a:r>
          </a:p>
        </p:txBody>
      </p:sp>
      <p:sp>
        <p:nvSpPr>
          <p:cNvPr id="3" name="İçerik Yer Tutucusu 2"/>
          <p:cNvSpPr>
            <a:spLocks noGrp="1"/>
          </p:cNvSpPr>
          <p:nvPr>
            <p:ph idx="1"/>
          </p:nvPr>
        </p:nvSpPr>
        <p:spPr>
          <a:xfrm>
            <a:off x="349135" y="1574801"/>
            <a:ext cx="8503920" cy="5146676"/>
          </a:xfrm>
        </p:spPr>
        <p:txBody>
          <a:bodyPr>
            <a:normAutofit fontScale="92500"/>
          </a:bodyPr>
          <a:lstStyle/>
          <a:p>
            <a:pPr lvl="0">
              <a:buClr>
                <a:srgbClr val="C00000"/>
              </a:buClr>
            </a:pPr>
            <a:r>
              <a:rPr lang="tr-TR" dirty="0"/>
              <a:t>İlgili kaynakları </a:t>
            </a:r>
            <a:r>
              <a:rPr lang="tr-TR" dirty="0" smtClean="0"/>
              <a:t>tarayın,</a:t>
            </a:r>
          </a:p>
          <a:p>
            <a:pPr lvl="0">
              <a:buClr>
                <a:srgbClr val="C00000"/>
              </a:buClr>
            </a:pPr>
            <a:r>
              <a:rPr lang="tr-TR" dirty="0" smtClean="0"/>
              <a:t>Anneye </a:t>
            </a:r>
            <a:r>
              <a:rPr lang="tr-TR" dirty="0"/>
              <a:t>yeterli bilgi toplayana kadar emzirmesini </a:t>
            </a:r>
            <a:r>
              <a:rPr lang="tr-TR" dirty="0" smtClean="0"/>
              <a:t>söyleyin,</a:t>
            </a:r>
            <a:endParaRPr lang="tr-TR" dirty="0"/>
          </a:p>
          <a:p>
            <a:pPr lvl="0">
              <a:buClr>
                <a:srgbClr val="C00000"/>
              </a:buClr>
            </a:pPr>
            <a:r>
              <a:rPr lang="tr-TR" dirty="0" smtClean="0"/>
              <a:t>Uzun </a:t>
            </a:r>
            <a:r>
              <a:rPr lang="tr-TR" dirty="0"/>
              <a:t>süredir ilaç </a:t>
            </a:r>
            <a:r>
              <a:rPr lang="tr-TR" dirty="0" smtClean="0"/>
              <a:t>kullanıyorsa, </a:t>
            </a:r>
            <a:r>
              <a:rPr lang="tr-TR" dirty="0"/>
              <a:t>bebekte aşırı uyuma, beslenme isteksizliği ve sarılık gibi belirtileri </a:t>
            </a:r>
            <a:r>
              <a:rPr lang="tr-TR" dirty="0" smtClean="0"/>
              <a:t>arayın</a:t>
            </a:r>
            <a:r>
              <a:rPr lang="tr-TR" dirty="0"/>
              <a:t>,</a:t>
            </a:r>
          </a:p>
          <a:p>
            <a:pPr lvl="0" algn="just">
              <a:buClr>
                <a:srgbClr val="C00000"/>
              </a:buClr>
            </a:pPr>
            <a:r>
              <a:rPr lang="tr-TR" dirty="0" smtClean="0"/>
              <a:t>Daha </a:t>
            </a:r>
            <a:r>
              <a:rPr lang="tr-TR" dirty="0"/>
              <a:t>fazla bilgi için uzmanlara </a:t>
            </a:r>
            <a:r>
              <a:rPr lang="tr-TR" dirty="0" smtClean="0"/>
              <a:t>danışın</a:t>
            </a:r>
            <a:r>
              <a:rPr lang="tr-TR" dirty="0"/>
              <a:t>,</a:t>
            </a:r>
          </a:p>
          <a:p>
            <a:pPr lvl="0">
              <a:buClr>
                <a:srgbClr val="C00000"/>
              </a:buClr>
            </a:pPr>
            <a:r>
              <a:rPr lang="tr-TR" dirty="0"/>
              <a:t>Uygun seçenekler varsa ilacı </a:t>
            </a:r>
            <a:r>
              <a:rPr lang="tr-TR" dirty="0" smtClean="0"/>
              <a:t>değiştirin, </a:t>
            </a:r>
            <a:endParaRPr lang="tr-TR" dirty="0"/>
          </a:p>
          <a:p>
            <a:pPr lvl="0">
              <a:buClr>
                <a:srgbClr val="C00000"/>
              </a:buClr>
            </a:pPr>
            <a:r>
              <a:rPr lang="tr-TR" dirty="0"/>
              <a:t>Bebekte yan etkiler görülüyor ve ilaç değişikliği yapılamıyorsa uygun bir alternatif beslenme yöntemi bulun. </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44</a:t>
            </a:fld>
            <a:endParaRPr lang="tr-TR" altLang="tr-TR"/>
          </a:p>
        </p:txBody>
      </p:sp>
    </p:spTree>
    <p:extLst>
      <p:ext uri="{BB962C8B-B14F-4D97-AF65-F5344CB8AC3E}">
        <p14:creationId xmlns:p14="http://schemas.microsoft.com/office/powerpoint/2010/main" val="329828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3701" y="824144"/>
            <a:ext cx="8229600" cy="682923"/>
          </a:xfrm>
        </p:spPr>
        <p:txBody>
          <a:bodyPr>
            <a:normAutofit fontScale="90000"/>
          </a:bodyPr>
          <a:lstStyle/>
          <a:p>
            <a:r>
              <a:rPr lang="tr-TR" sz="3600" b="1" dirty="0"/>
              <a:t>Anne Etkilerini Bilmediğiniz Bir İlaç </a:t>
            </a:r>
            <a:r>
              <a:rPr lang="tr-TR" sz="3600" b="1" dirty="0" smtClean="0"/>
              <a:t>Alıyorsa- II</a:t>
            </a:r>
            <a:endParaRPr lang="tr-TR" sz="3600" b="1" dirty="0"/>
          </a:p>
        </p:txBody>
      </p:sp>
      <p:sp>
        <p:nvSpPr>
          <p:cNvPr id="4" name="Alt Başlık 3"/>
          <p:cNvSpPr>
            <a:spLocks noGrp="1"/>
          </p:cNvSpPr>
          <p:nvPr>
            <p:ph idx="1"/>
          </p:nvPr>
        </p:nvSpPr>
        <p:spPr>
          <a:xfrm>
            <a:off x="457200" y="1964268"/>
            <a:ext cx="8229600" cy="4470399"/>
          </a:xfrm>
        </p:spPr>
        <p:txBody>
          <a:bodyPr/>
          <a:lstStyle/>
          <a:p>
            <a:pPr>
              <a:spcBef>
                <a:spcPts val="1200"/>
              </a:spcBef>
              <a:spcAft>
                <a:spcPts val="1200"/>
              </a:spcAft>
              <a:buClr>
                <a:srgbClr val="C00000"/>
              </a:buClr>
            </a:pPr>
            <a:r>
              <a:rPr lang="tr-TR" dirty="0" smtClean="0"/>
              <a:t>Geleneksel </a:t>
            </a:r>
            <a:r>
              <a:rPr lang="tr-TR" dirty="0"/>
              <a:t>tedaviler, bitkisel ilaçlar bebeği etkileyebilir, bebeği yan etkiler yönünden izleyin</a:t>
            </a:r>
          </a:p>
          <a:p>
            <a:pPr>
              <a:spcBef>
                <a:spcPts val="1200"/>
              </a:spcBef>
              <a:spcAft>
                <a:spcPts val="1200"/>
              </a:spcAft>
              <a:buClr>
                <a:srgbClr val="C00000"/>
              </a:buClr>
            </a:pPr>
            <a:r>
              <a:rPr lang="tr-TR" dirty="0"/>
              <a:t>Bitkisel ilaçların karaciğer üzerine </a:t>
            </a:r>
            <a:r>
              <a:rPr lang="tr-TR" dirty="0" err="1"/>
              <a:t>toksik</a:t>
            </a:r>
            <a:r>
              <a:rPr lang="tr-TR" dirty="0"/>
              <a:t> etkileri göz önünde bulundurulmalı, bu sebeple kesin bilgimiz olmayan bitkisel ilaçlar kullanılmamalıdır</a:t>
            </a:r>
          </a:p>
          <a:p>
            <a:pPr>
              <a:spcBef>
                <a:spcPts val="1200"/>
              </a:spcBef>
              <a:spcAft>
                <a:spcPts val="1200"/>
              </a:spcAft>
              <a:buClr>
                <a:srgbClr val="C00000"/>
              </a:buClr>
            </a:pPr>
            <a:endParaRPr lang="tr-TR" dirty="0"/>
          </a:p>
        </p:txBody>
      </p:sp>
      <p:sp>
        <p:nvSpPr>
          <p:cNvPr id="3" name="Slayt Numarası Yer Tutucusu 2"/>
          <p:cNvSpPr>
            <a:spLocks noGrp="1"/>
          </p:cNvSpPr>
          <p:nvPr>
            <p:ph type="sldNum" sz="quarter" idx="12"/>
          </p:nvPr>
        </p:nvSpPr>
        <p:spPr/>
        <p:txBody>
          <a:bodyPr/>
          <a:lstStyle/>
          <a:p>
            <a:fld id="{DA6F624D-FA25-4157-B586-2E5CAA3E2ECE}" type="slidenum">
              <a:rPr lang="tr-TR" altLang="tr-TR" smtClean="0"/>
              <a:pPr/>
              <a:t>45</a:t>
            </a:fld>
            <a:endParaRPr lang="tr-TR" altLang="tr-TR"/>
          </a:p>
        </p:txBody>
      </p:sp>
    </p:spTree>
    <p:extLst>
      <p:ext uri="{BB962C8B-B14F-4D97-AF65-F5344CB8AC3E}">
        <p14:creationId xmlns:p14="http://schemas.microsoft.com/office/powerpoint/2010/main" val="3248006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9904"/>
            <a:ext cx="8229600" cy="960111"/>
          </a:xfrm>
        </p:spPr>
        <p:txBody>
          <a:bodyPr/>
          <a:lstStyle/>
          <a:p>
            <a:r>
              <a:rPr lang="tr-TR" sz="3600" b="1" dirty="0"/>
              <a:t>Emzirme ve Annelerde İlaç Kullanımı</a:t>
            </a:r>
          </a:p>
        </p:txBody>
      </p:sp>
      <p:sp>
        <p:nvSpPr>
          <p:cNvPr id="3" name="İçerik Yer Tutucusu 2"/>
          <p:cNvSpPr>
            <a:spLocks noGrp="1"/>
          </p:cNvSpPr>
          <p:nvPr>
            <p:ph idx="1"/>
          </p:nvPr>
        </p:nvSpPr>
        <p:spPr>
          <a:xfrm>
            <a:off x="165538" y="1370015"/>
            <a:ext cx="8521262" cy="4986336"/>
          </a:xfrm>
        </p:spPr>
        <p:txBody>
          <a:bodyPr>
            <a:normAutofit fontScale="92500" lnSpcReduction="10000"/>
          </a:bodyPr>
          <a:lstStyle/>
          <a:p>
            <a:pPr marL="0" lvl="0" indent="0">
              <a:spcAft>
                <a:spcPts val="600"/>
              </a:spcAft>
              <a:buNone/>
            </a:pPr>
            <a:r>
              <a:rPr lang="tr-TR" b="1" dirty="0">
                <a:solidFill>
                  <a:schemeClr val="tx2">
                    <a:lumMod val="75000"/>
                  </a:schemeClr>
                </a:solidFill>
              </a:rPr>
              <a:t>Annede kullanımı durumunda </a:t>
            </a:r>
            <a:r>
              <a:rPr lang="tr-TR" b="1" dirty="0" smtClean="0">
                <a:solidFill>
                  <a:schemeClr val="tx2">
                    <a:lumMod val="75000"/>
                  </a:schemeClr>
                </a:solidFill>
              </a:rPr>
              <a:t>emzirmenin </a:t>
            </a:r>
            <a:r>
              <a:rPr lang="tr-TR" b="1" dirty="0">
                <a:solidFill>
                  <a:schemeClr val="tx2">
                    <a:lumMod val="75000"/>
                  </a:schemeClr>
                </a:solidFill>
              </a:rPr>
              <a:t>uygun </a:t>
            </a:r>
            <a:r>
              <a:rPr lang="tr-TR" b="1" dirty="0" smtClean="0">
                <a:solidFill>
                  <a:schemeClr val="tx2">
                    <a:lumMod val="75000"/>
                  </a:schemeClr>
                </a:solidFill>
              </a:rPr>
              <a:t>olmadığı ilaçlar:</a:t>
            </a:r>
            <a:endParaRPr lang="tr-TR" b="1" dirty="0">
              <a:solidFill>
                <a:schemeClr val="tx2">
                  <a:lumMod val="75000"/>
                </a:schemeClr>
              </a:solidFill>
            </a:endParaRPr>
          </a:p>
          <a:p>
            <a:pPr lvl="0">
              <a:spcAft>
                <a:spcPts val="600"/>
              </a:spcAft>
              <a:buClr>
                <a:srgbClr val="FF0000"/>
              </a:buClr>
            </a:pPr>
            <a:r>
              <a:rPr lang="tr-TR" dirty="0"/>
              <a:t>Kanser ilaçları ve </a:t>
            </a:r>
            <a:r>
              <a:rPr lang="tr-TR" dirty="0" err="1"/>
              <a:t>metabolitleri</a:t>
            </a:r>
            <a:r>
              <a:rPr lang="tr-TR" dirty="0"/>
              <a:t>,</a:t>
            </a:r>
          </a:p>
          <a:p>
            <a:pPr lvl="0">
              <a:spcAft>
                <a:spcPts val="600"/>
              </a:spcAft>
              <a:buClr>
                <a:srgbClr val="FF0000"/>
              </a:buClr>
            </a:pPr>
            <a:r>
              <a:rPr lang="tr-TR" dirty="0"/>
              <a:t>Radyoaktif maddeler, Radyoaktif İyot 131, (Emzirme geçici olarak durdurulur.)</a:t>
            </a:r>
          </a:p>
          <a:p>
            <a:pPr lvl="0">
              <a:spcAft>
                <a:spcPts val="600"/>
              </a:spcAft>
              <a:buClr>
                <a:srgbClr val="FF0000"/>
              </a:buClr>
            </a:pPr>
            <a:r>
              <a:rPr lang="tr-TR" dirty="0" err="1"/>
              <a:t>Topikal</a:t>
            </a:r>
            <a:r>
              <a:rPr lang="tr-TR" dirty="0"/>
              <a:t> iyot/</a:t>
            </a:r>
            <a:r>
              <a:rPr lang="tr-TR" dirty="0" err="1"/>
              <a:t>iyodoforlar</a:t>
            </a:r>
            <a:r>
              <a:rPr lang="tr-TR" dirty="0"/>
              <a:t>, (</a:t>
            </a:r>
            <a:r>
              <a:rPr lang="tr-TR" dirty="0" err="1"/>
              <a:t>topikal</a:t>
            </a:r>
            <a:r>
              <a:rPr lang="tr-TR" dirty="0"/>
              <a:t> kullanımı bile bebekte </a:t>
            </a:r>
            <a:r>
              <a:rPr lang="tr-TR" dirty="0" err="1"/>
              <a:t>tiroid</a:t>
            </a:r>
            <a:r>
              <a:rPr lang="tr-TR" dirty="0"/>
              <a:t> baskılanması veya elektrolit dengesizliğine yol açabilir)</a:t>
            </a:r>
          </a:p>
          <a:p>
            <a:pPr lvl="0">
              <a:spcAft>
                <a:spcPts val="600"/>
              </a:spcAft>
              <a:buClr>
                <a:srgbClr val="FF0000"/>
              </a:buClr>
            </a:pPr>
            <a:r>
              <a:rPr lang="tr-TR" dirty="0"/>
              <a:t>Madde kullanımı, (madde kullanımı olan anneler ilgili birimlere yönlendirilmelidir)</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46</a:t>
            </a:fld>
            <a:endParaRPr lang="tr-TR" altLang="tr-TR"/>
          </a:p>
        </p:txBody>
      </p:sp>
    </p:spTree>
    <p:extLst>
      <p:ext uri="{BB962C8B-B14F-4D97-AF65-F5344CB8AC3E}">
        <p14:creationId xmlns:p14="http://schemas.microsoft.com/office/powerpoint/2010/main" val="1917179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9393" y="203969"/>
            <a:ext cx="8324306" cy="921249"/>
          </a:xfrm>
        </p:spPr>
        <p:txBody>
          <a:bodyPr>
            <a:normAutofit fontScale="90000"/>
          </a:bodyPr>
          <a:lstStyle/>
          <a:p>
            <a:r>
              <a:rPr lang="tr-TR" dirty="0"/>
              <a:t>Emzirme ve Annelerde İlaç Kullanımı</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47</a:t>
            </a:fld>
            <a:endParaRPr lang="tr-TR" altLang="tr-TR"/>
          </a:p>
        </p:txBody>
      </p:sp>
      <p:graphicFrame>
        <p:nvGraphicFramePr>
          <p:cNvPr id="6" name="Tablo 5"/>
          <p:cNvGraphicFramePr>
            <a:graphicFrameLocks noGrp="1"/>
          </p:cNvGraphicFramePr>
          <p:nvPr>
            <p:extLst>
              <p:ext uri="{D42A27DB-BD31-4B8C-83A1-F6EECF244321}">
                <p14:modId xmlns:p14="http://schemas.microsoft.com/office/powerpoint/2010/main" val="482358534"/>
              </p:ext>
            </p:extLst>
          </p:nvPr>
        </p:nvGraphicFramePr>
        <p:xfrm>
          <a:off x="497256" y="1125218"/>
          <a:ext cx="8088579" cy="5247156"/>
        </p:xfrm>
        <a:graphic>
          <a:graphicData uri="http://schemas.openxmlformats.org/drawingml/2006/table">
            <a:tbl>
              <a:tblPr firstRow="1" bandRow="1">
                <a:tableStyleId>{BDBED569-4797-4DF1-A0F4-6AAB3CD982D8}</a:tableStyleId>
              </a:tblPr>
              <a:tblGrid>
                <a:gridCol w="2663420">
                  <a:extLst>
                    <a:ext uri="{9D8B030D-6E8A-4147-A177-3AD203B41FA5}">
                      <a16:colId xmlns:a16="http://schemas.microsoft.com/office/drawing/2014/main" val="20000"/>
                    </a:ext>
                  </a:extLst>
                </a:gridCol>
                <a:gridCol w="5425159">
                  <a:extLst>
                    <a:ext uri="{9D8B030D-6E8A-4147-A177-3AD203B41FA5}">
                      <a16:colId xmlns:a16="http://schemas.microsoft.com/office/drawing/2014/main" val="20001"/>
                    </a:ext>
                  </a:extLst>
                </a:gridCol>
              </a:tblGrid>
              <a:tr h="87743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baseline="0" dirty="0">
                          <a:solidFill>
                            <a:schemeClr val="tx2">
                              <a:lumMod val="75000"/>
                            </a:schemeClr>
                          </a:solidFill>
                        </a:rPr>
                        <a:t>Emzirmenin </a:t>
                      </a:r>
                      <a:r>
                        <a:rPr lang="tr-TR" sz="2800" b="1" baseline="0" dirty="0" err="1">
                          <a:solidFill>
                            <a:schemeClr val="tx2">
                              <a:lumMod val="75000"/>
                            </a:schemeClr>
                          </a:solidFill>
                        </a:rPr>
                        <a:t>Kontrendike</a:t>
                      </a:r>
                      <a:r>
                        <a:rPr lang="tr-TR" sz="2800" b="1" baseline="0" dirty="0">
                          <a:solidFill>
                            <a:schemeClr val="tx2">
                              <a:lumMod val="75000"/>
                            </a:schemeClr>
                          </a:solidFill>
                        </a:rPr>
                        <a:t> Olmadığı Ancak Yan etkileri Olan ilaçlar</a:t>
                      </a:r>
                      <a:endParaRPr lang="tr-TR" sz="2800" b="1" dirty="0">
                        <a:solidFill>
                          <a:schemeClr val="tx2">
                            <a:lumMod val="75000"/>
                          </a:schemeClr>
                        </a:solidFill>
                      </a:endParaRPr>
                    </a:p>
                  </a:txBody>
                  <a:tcPr marL="68580" marR="68580"/>
                </a:tc>
                <a:tc hMerge="1">
                  <a:txBody>
                    <a:bodyPr/>
                    <a:lstStyle/>
                    <a:p>
                      <a:endParaRPr lang="tr-TR" dirty="0"/>
                    </a:p>
                  </a:txBody>
                  <a:tcPr/>
                </a:tc>
                <a:extLst>
                  <a:ext uri="{0D108BD9-81ED-4DB2-BD59-A6C34878D82A}">
                    <a16:rowId xmlns:a16="http://schemas.microsoft.com/office/drawing/2014/main" val="10003"/>
                  </a:ext>
                </a:extLst>
              </a:tr>
              <a:tr h="87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Yan Etki (Olası)</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Psikiatrik</a:t>
                      </a:r>
                      <a:r>
                        <a:rPr lang="tr-TR" sz="1800" dirty="0"/>
                        <a:t> ve </a:t>
                      </a:r>
                      <a:r>
                        <a:rPr lang="tr-TR" sz="1800" dirty="0" err="1"/>
                        <a:t>antikonvülzif</a:t>
                      </a:r>
                      <a:r>
                        <a:rPr lang="tr-TR" sz="1800" dirty="0"/>
                        <a:t> ilaçlar (uyku hali için bebek gözlenmelidir.)</a:t>
                      </a:r>
                    </a:p>
                  </a:txBody>
                  <a:tcPr marL="68580" marR="68580"/>
                </a:tc>
                <a:extLst>
                  <a:ext uri="{0D108BD9-81ED-4DB2-BD59-A6C34878D82A}">
                    <a16:rowId xmlns:a16="http://schemas.microsoft.com/office/drawing/2014/main" val="10004"/>
                  </a:ext>
                </a:extLst>
              </a:tr>
              <a:tr h="127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Mümkünse başka</a:t>
                      </a:r>
                      <a:r>
                        <a:rPr lang="tr-TR" sz="1800" baseline="0" dirty="0"/>
                        <a:t> ilaç kullanın</a:t>
                      </a:r>
                      <a:endParaRPr lang="tr-TR" sz="18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Kloramfenikol</a:t>
                      </a:r>
                      <a:r>
                        <a:rPr lang="tr-TR" sz="1800" dirty="0"/>
                        <a:t>,</a:t>
                      </a:r>
                      <a:r>
                        <a:rPr lang="tr-TR" sz="1800" baseline="0" dirty="0"/>
                        <a:t> </a:t>
                      </a:r>
                      <a:r>
                        <a:rPr lang="tr-TR" sz="1800" baseline="0" dirty="0" err="1"/>
                        <a:t>tetrasiklinler</a:t>
                      </a:r>
                      <a:r>
                        <a:rPr lang="tr-TR" sz="1800" baseline="0" dirty="0"/>
                        <a:t>, </a:t>
                      </a:r>
                      <a:r>
                        <a:rPr lang="tr-TR" sz="1800" baseline="0" dirty="0" err="1"/>
                        <a:t>metroniazol</a:t>
                      </a:r>
                      <a:r>
                        <a:rPr lang="tr-TR" sz="1800" baseline="0" dirty="0"/>
                        <a:t>, </a:t>
                      </a:r>
                      <a:r>
                        <a:rPr lang="tr-TR" sz="1800" baseline="0" dirty="0" err="1"/>
                        <a:t>quinolone</a:t>
                      </a:r>
                      <a:r>
                        <a:rPr lang="tr-TR" sz="1800" baseline="0" dirty="0"/>
                        <a:t> (örneğin: </a:t>
                      </a:r>
                      <a:r>
                        <a:rPr lang="tr-TR" sz="1800" baseline="0" dirty="0" err="1"/>
                        <a:t>siprofloksasin</a:t>
                      </a:r>
                      <a:r>
                        <a:rPr lang="tr-TR" sz="1800" baseline="0" dirty="0"/>
                        <a:t>)</a:t>
                      </a:r>
                      <a:endParaRPr lang="tr-TR" sz="1800" dirty="0"/>
                    </a:p>
                  </a:txBody>
                  <a:tcPr marL="68580" marR="68580"/>
                </a:tc>
                <a:extLst>
                  <a:ext uri="{0D108BD9-81ED-4DB2-BD59-A6C34878D82A}">
                    <a16:rowId xmlns:a16="http://schemas.microsoft.com/office/drawing/2014/main" val="10005"/>
                  </a:ext>
                </a:extLst>
              </a:tr>
              <a:tr h="87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Bebeği Sarılık</a:t>
                      </a:r>
                      <a:r>
                        <a:rPr lang="tr-TR" sz="1800" baseline="0" dirty="0"/>
                        <a:t> yönünden izle</a:t>
                      </a:r>
                      <a:endParaRPr lang="tr-TR" sz="18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Sulfonamid</a:t>
                      </a:r>
                      <a:r>
                        <a:rPr lang="tr-TR" sz="1800" dirty="0"/>
                        <a:t>,</a:t>
                      </a:r>
                      <a:r>
                        <a:rPr lang="tr-TR" sz="1800" baseline="0" dirty="0"/>
                        <a:t> </a:t>
                      </a:r>
                      <a:r>
                        <a:rPr lang="tr-TR" sz="1800" dirty="0" err="1"/>
                        <a:t>kotrimoksazol</a:t>
                      </a:r>
                      <a:r>
                        <a:rPr lang="tr-TR" sz="1800" dirty="0"/>
                        <a:t>, </a:t>
                      </a:r>
                      <a:r>
                        <a:rPr lang="tr-TR" sz="1800" dirty="0" err="1"/>
                        <a:t>fansidar</a:t>
                      </a:r>
                      <a:r>
                        <a:rPr lang="tr-TR" sz="1800" dirty="0"/>
                        <a:t>, </a:t>
                      </a:r>
                      <a:r>
                        <a:rPr lang="tr-TR" sz="1800" dirty="0" err="1"/>
                        <a:t>dapsone</a:t>
                      </a:r>
                      <a:endParaRPr lang="tr-TR" sz="1800" dirty="0"/>
                    </a:p>
                  </a:txBody>
                  <a:tcPr marL="68580" marR="68580"/>
                </a:tc>
                <a:extLst>
                  <a:ext uri="{0D108BD9-81ED-4DB2-BD59-A6C34878D82A}">
                    <a16:rowId xmlns:a16="http://schemas.microsoft.com/office/drawing/2014/main" val="10006"/>
                  </a:ext>
                </a:extLst>
              </a:tr>
              <a:tr h="127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Başka ilaç kullan (sütü azaltabilir)</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Östrojenler (östrojen içeren </a:t>
                      </a:r>
                      <a:r>
                        <a:rPr lang="tr-TR" sz="1800" dirty="0" err="1"/>
                        <a:t>kontraseptifler</a:t>
                      </a:r>
                      <a:r>
                        <a:rPr lang="tr-TR" sz="1800" dirty="0"/>
                        <a:t> dahil) </a:t>
                      </a:r>
                      <a:r>
                        <a:rPr lang="tr-TR" sz="1800" dirty="0" err="1"/>
                        <a:t>tiazid</a:t>
                      </a:r>
                      <a:r>
                        <a:rPr lang="tr-TR" sz="1800" dirty="0"/>
                        <a:t> grubu</a:t>
                      </a:r>
                      <a:r>
                        <a:rPr lang="tr-TR" sz="1800" baseline="0" dirty="0"/>
                        <a:t> </a:t>
                      </a:r>
                      <a:r>
                        <a:rPr lang="tr-TR" sz="1800" baseline="0" dirty="0" err="1"/>
                        <a:t>diüretikler</a:t>
                      </a:r>
                      <a:endParaRPr lang="tr-TR" sz="1800" dirty="0"/>
                    </a:p>
                  </a:txBody>
                  <a:tcPr marL="68580" marR="6858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13844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9775" y="0"/>
            <a:ext cx="8481060" cy="960120"/>
          </a:xfrm>
        </p:spPr>
        <p:txBody>
          <a:bodyPr/>
          <a:lstStyle/>
          <a:p>
            <a:r>
              <a:rPr lang="tr-TR" sz="4000" dirty="0"/>
              <a:t>Emzirme ve Annelerde İlaç Kullanımı</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48</a:t>
            </a:fld>
            <a:endParaRPr lang="tr-TR" altLang="tr-TR"/>
          </a:p>
        </p:txBody>
      </p:sp>
      <p:graphicFrame>
        <p:nvGraphicFramePr>
          <p:cNvPr id="9" name="Tablo 8"/>
          <p:cNvGraphicFramePr>
            <a:graphicFrameLocks noGrp="1"/>
          </p:cNvGraphicFramePr>
          <p:nvPr>
            <p:extLst>
              <p:ext uri="{D42A27DB-BD31-4B8C-83A1-F6EECF244321}">
                <p14:modId xmlns:p14="http://schemas.microsoft.com/office/powerpoint/2010/main" val="4002915228"/>
              </p:ext>
            </p:extLst>
          </p:nvPr>
        </p:nvGraphicFramePr>
        <p:xfrm>
          <a:off x="320041" y="1125996"/>
          <a:ext cx="8340528" cy="4948754"/>
        </p:xfrm>
        <a:graphic>
          <a:graphicData uri="http://schemas.openxmlformats.org/drawingml/2006/table">
            <a:tbl>
              <a:tblPr firstRow="1" bandRow="1">
                <a:tableStyleId>{BDBED569-4797-4DF1-A0F4-6AAB3CD982D8}</a:tableStyleId>
              </a:tblPr>
              <a:tblGrid>
                <a:gridCol w="1391201">
                  <a:extLst>
                    <a:ext uri="{9D8B030D-6E8A-4147-A177-3AD203B41FA5}">
                      <a16:colId xmlns:a16="http://schemas.microsoft.com/office/drawing/2014/main" val="20000"/>
                    </a:ext>
                  </a:extLst>
                </a:gridCol>
                <a:gridCol w="6949327">
                  <a:extLst>
                    <a:ext uri="{9D8B030D-6E8A-4147-A177-3AD203B41FA5}">
                      <a16:colId xmlns:a16="http://schemas.microsoft.com/office/drawing/2014/main" val="20001"/>
                    </a:ext>
                  </a:extLst>
                </a:gridCol>
              </a:tblGrid>
              <a:tr h="55040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600" u="none" strike="noStrike" baseline="0" dirty="0">
                          <a:solidFill>
                            <a:schemeClr val="tx2">
                              <a:lumMod val="75000"/>
                            </a:schemeClr>
                          </a:solidFill>
                        </a:rPr>
                        <a:t>Tedavi Dozlarında Güvenle Kullanılabilecek İlaçlar</a:t>
                      </a:r>
                      <a:endParaRPr lang="tr-TR" sz="2600" baseline="0" dirty="0">
                        <a:solidFill>
                          <a:schemeClr val="tx2">
                            <a:lumMod val="75000"/>
                          </a:schemeClr>
                        </a:solidFill>
                        <a:latin typeface="Times New Roman" panose="02020603050405020304" pitchFamily="18" charset="0"/>
                        <a:cs typeface="Times New Roman" panose="02020603050405020304" pitchFamily="18" charset="0"/>
                      </a:endParaRPr>
                    </a:p>
                  </a:txBody>
                  <a:tcPr marL="68580" marR="68580"/>
                </a:tc>
                <a:tc hMerge="1">
                  <a:txBody>
                    <a:bodyPr/>
                    <a:lstStyle/>
                    <a:p>
                      <a:endParaRPr lang="tr-TR" dirty="0"/>
                    </a:p>
                  </a:txBody>
                  <a:tcPr/>
                </a:tc>
                <a:extLst>
                  <a:ext uri="{0D108BD9-81ED-4DB2-BD59-A6C34878D82A}">
                    <a16:rowId xmlns:a16="http://schemas.microsoft.com/office/drawing/2014/main" val="10000"/>
                  </a:ext>
                </a:extLst>
              </a:tr>
              <a:tr h="487501">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u="none" strike="noStrike"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u="none" strike="noStrike"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u="none" strike="noStrike"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u="none" strike="noStrike"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u="none" strike="noStrike" dirty="0"/>
                    </a:p>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dirty="0"/>
                        <a:t>Bebeği izleyin</a:t>
                      </a:r>
                      <a:endParaRPr lang="tr-TR" sz="1800" b="0" i="0" u="none" strike="noStrike" kern="1200" dirty="0">
                        <a:solidFill>
                          <a:srgbClr val="000000"/>
                        </a:solidFill>
                        <a:latin typeface="Times New Roman" panose="02020603050405020304" pitchFamily="18" charset="0"/>
                        <a:ea typeface="+mn-ea"/>
                        <a:cs typeface="Times New Roman" panose="02020603050405020304" pitchFamily="18" charset="0"/>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u="none" strike="noStrike" dirty="0"/>
                        <a:t>Analjezik ve </a:t>
                      </a:r>
                      <a:r>
                        <a:rPr lang="tr-TR" sz="1800" u="none" strike="noStrike" dirty="0" err="1"/>
                        <a:t>antipiretikler</a:t>
                      </a:r>
                      <a:r>
                        <a:rPr lang="tr-TR" sz="1800" u="none" strike="noStrike" dirty="0"/>
                        <a:t>; kısa süreli </a:t>
                      </a:r>
                      <a:r>
                        <a:rPr lang="tr-TR" sz="1800" u="none" strike="noStrike" dirty="0" err="1"/>
                        <a:t>parasetamol</a:t>
                      </a:r>
                      <a:endParaRPr lang="tr-TR" sz="1800" dirty="0"/>
                    </a:p>
                  </a:txBody>
                  <a:tcPr marL="68580" marR="68580"/>
                </a:tc>
                <a:extLst>
                  <a:ext uri="{0D108BD9-81ED-4DB2-BD59-A6C34878D82A}">
                    <a16:rowId xmlns:a16="http://schemas.microsoft.com/office/drawing/2014/main" val="10001"/>
                  </a:ext>
                </a:extLst>
              </a:tr>
              <a:tr h="487501">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Asetil</a:t>
                      </a:r>
                      <a:r>
                        <a:rPr lang="tr-TR" sz="1800" dirty="0"/>
                        <a:t> </a:t>
                      </a:r>
                      <a:r>
                        <a:rPr lang="tr-TR" sz="1800" dirty="0" err="1"/>
                        <a:t>salisik</a:t>
                      </a:r>
                      <a:r>
                        <a:rPr lang="tr-TR" sz="1800" dirty="0"/>
                        <a:t> asit, </a:t>
                      </a:r>
                      <a:r>
                        <a:rPr lang="tr-TR" sz="1800" dirty="0" err="1"/>
                        <a:t>ibuprofen</a:t>
                      </a:r>
                      <a:r>
                        <a:rPr lang="tr-TR" sz="1800" dirty="0"/>
                        <a:t>, morfin ve </a:t>
                      </a:r>
                      <a:r>
                        <a:rPr lang="tr-TR" sz="1800" dirty="0" err="1" smtClean="0"/>
                        <a:t>pethidin</a:t>
                      </a:r>
                      <a:r>
                        <a:rPr lang="tr-TR" sz="1800" dirty="0" smtClean="0"/>
                        <a:t> </a:t>
                      </a:r>
                      <a:r>
                        <a:rPr lang="tr-TR" sz="1800" dirty="0"/>
                        <a:t>(nadir kullanım), </a:t>
                      </a:r>
                    </a:p>
                  </a:txBody>
                  <a:tcPr marL="68580" marR="68580"/>
                </a:tc>
                <a:extLst>
                  <a:ext uri="{0D108BD9-81ED-4DB2-BD59-A6C34878D82A}">
                    <a16:rowId xmlns:a16="http://schemas.microsoft.com/office/drawing/2014/main" val="10002"/>
                  </a:ext>
                </a:extLst>
              </a:tr>
              <a:tr h="772925">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Antibiotikler</a:t>
                      </a:r>
                      <a:r>
                        <a:rPr lang="tr-TR" sz="1800" dirty="0"/>
                        <a:t>: </a:t>
                      </a:r>
                      <a:r>
                        <a:rPr lang="tr-TR" sz="1800" dirty="0" err="1"/>
                        <a:t>ampisilin</a:t>
                      </a:r>
                      <a:r>
                        <a:rPr lang="tr-TR" sz="1800" dirty="0"/>
                        <a:t>, </a:t>
                      </a:r>
                      <a:r>
                        <a:rPr lang="tr-TR" sz="1800" dirty="0" err="1"/>
                        <a:t>kloksasilin</a:t>
                      </a:r>
                      <a:r>
                        <a:rPr lang="tr-TR" sz="1800" baseline="0" dirty="0"/>
                        <a:t> ve diğer penisilinler, </a:t>
                      </a:r>
                      <a:r>
                        <a:rPr lang="tr-TR" sz="1800" baseline="0" dirty="0" err="1"/>
                        <a:t>eritromisin</a:t>
                      </a:r>
                      <a:r>
                        <a:rPr lang="tr-TR" sz="1800" baseline="0" dirty="0"/>
                        <a:t>, </a:t>
                      </a:r>
                      <a:r>
                        <a:rPr lang="tr-TR" sz="1800" baseline="0" dirty="0" err="1"/>
                        <a:t>flucloxacillin</a:t>
                      </a:r>
                      <a:r>
                        <a:rPr lang="tr-TR" sz="1800" baseline="0" dirty="0"/>
                        <a:t>, </a:t>
                      </a:r>
                      <a:r>
                        <a:rPr lang="tr-TR" sz="1800" baseline="0" dirty="0" err="1"/>
                        <a:t>pritromisin</a:t>
                      </a:r>
                      <a:endParaRPr lang="tr-TR" sz="1800" dirty="0"/>
                    </a:p>
                  </a:txBody>
                  <a:tcPr marL="68580" marR="68580"/>
                </a:tc>
                <a:extLst>
                  <a:ext uri="{0D108BD9-81ED-4DB2-BD59-A6C34878D82A}">
                    <a16:rowId xmlns:a16="http://schemas.microsoft.com/office/drawing/2014/main" val="10003"/>
                  </a:ext>
                </a:extLst>
              </a:tr>
              <a:tr h="476912">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Antituberkulostatikler</a:t>
                      </a:r>
                      <a:r>
                        <a:rPr lang="tr-TR" sz="1800" dirty="0"/>
                        <a:t>, </a:t>
                      </a:r>
                      <a:r>
                        <a:rPr lang="tr-TR" sz="1800" dirty="0" err="1" smtClean="0"/>
                        <a:t>antilepra</a:t>
                      </a:r>
                      <a:r>
                        <a:rPr lang="tr-TR" sz="1800" dirty="0"/>
                        <a:t>,</a:t>
                      </a:r>
                      <a:r>
                        <a:rPr lang="tr-TR" sz="1800" baseline="0" dirty="0"/>
                        <a:t> </a:t>
                      </a:r>
                      <a:r>
                        <a:rPr lang="tr-TR" sz="1800" baseline="0" dirty="0" err="1" smtClean="0"/>
                        <a:t>antimalaria</a:t>
                      </a:r>
                      <a:r>
                        <a:rPr lang="tr-TR" sz="1800" baseline="0" dirty="0" smtClean="0"/>
                        <a:t> </a:t>
                      </a:r>
                      <a:r>
                        <a:rPr lang="tr-TR" sz="1800" baseline="0" dirty="0"/>
                        <a:t>ilaçları</a:t>
                      </a:r>
                      <a:endParaRPr lang="tr-TR" sz="1800" dirty="0"/>
                    </a:p>
                  </a:txBody>
                  <a:tcPr marL="68580" marR="68580"/>
                </a:tc>
                <a:extLst>
                  <a:ext uri="{0D108BD9-81ED-4DB2-BD59-A6C34878D82A}">
                    <a16:rowId xmlns:a16="http://schemas.microsoft.com/office/drawing/2014/main" val="10004"/>
                  </a:ext>
                </a:extLst>
              </a:tr>
              <a:tr h="434702">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smtClean="0"/>
                        <a:t>Antihelmintikler</a:t>
                      </a:r>
                      <a:r>
                        <a:rPr lang="tr-TR" sz="1800" dirty="0"/>
                        <a:t>,</a:t>
                      </a:r>
                      <a:r>
                        <a:rPr lang="tr-TR" sz="1800" baseline="0" dirty="0"/>
                        <a:t> </a:t>
                      </a:r>
                      <a:r>
                        <a:rPr lang="tr-TR" sz="1800" baseline="0" dirty="0" err="1"/>
                        <a:t>antifungaller</a:t>
                      </a:r>
                      <a:endParaRPr lang="tr-TR" sz="1800" dirty="0"/>
                    </a:p>
                  </a:txBody>
                  <a:tcPr marL="68580" marR="68580"/>
                </a:tc>
                <a:extLst>
                  <a:ext uri="{0D108BD9-81ED-4DB2-BD59-A6C34878D82A}">
                    <a16:rowId xmlns:a16="http://schemas.microsoft.com/office/drawing/2014/main" val="10005"/>
                  </a:ext>
                </a:extLst>
              </a:tr>
              <a:tr h="434702">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Bronkodilatatörler</a:t>
                      </a:r>
                      <a:r>
                        <a:rPr lang="tr-TR" sz="1800" baseline="0" dirty="0"/>
                        <a:t> </a:t>
                      </a:r>
                      <a:r>
                        <a:rPr lang="tr-TR" sz="1800" baseline="0" dirty="0" smtClean="0"/>
                        <a:t>(</a:t>
                      </a:r>
                      <a:r>
                        <a:rPr lang="tr-TR" sz="1800" baseline="0" dirty="0" err="1" smtClean="0"/>
                        <a:t>örn</a:t>
                      </a:r>
                      <a:r>
                        <a:rPr lang="tr-TR" sz="1800" baseline="0" dirty="0"/>
                        <a:t>: </a:t>
                      </a:r>
                      <a:r>
                        <a:rPr lang="tr-TR" sz="1800" baseline="0" dirty="0" err="1"/>
                        <a:t>salbutamol</a:t>
                      </a:r>
                      <a:r>
                        <a:rPr lang="tr-TR" sz="1800" baseline="0" dirty="0" smtClean="0"/>
                        <a:t>), </a:t>
                      </a:r>
                      <a:r>
                        <a:rPr lang="tr-TR" sz="1800" dirty="0" smtClean="0"/>
                        <a:t>öksürük ilaçları</a:t>
                      </a:r>
                    </a:p>
                  </a:txBody>
                  <a:tcPr marL="68580" marR="68580"/>
                </a:tc>
                <a:extLst>
                  <a:ext uri="{0D108BD9-81ED-4DB2-BD59-A6C34878D82A}">
                    <a16:rowId xmlns:a16="http://schemas.microsoft.com/office/drawing/2014/main" val="10006"/>
                  </a:ext>
                </a:extLst>
              </a:tr>
              <a:tr h="434702">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Kortikosteroidler</a:t>
                      </a:r>
                      <a:r>
                        <a:rPr lang="tr-TR" sz="1800" dirty="0" smtClean="0"/>
                        <a:t>, </a:t>
                      </a:r>
                      <a:r>
                        <a:rPr lang="tr-TR" sz="1800" dirty="0" err="1" smtClean="0"/>
                        <a:t>antihistaminikler</a:t>
                      </a:r>
                      <a:r>
                        <a:rPr lang="tr-TR" sz="1800" dirty="0" smtClean="0"/>
                        <a:t>, </a:t>
                      </a:r>
                      <a:r>
                        <a:rPr lang="tr-TR" sz="1800" dirty="0" err="1" smtClean="0"/>
                        <a:t>antiasidler</a:t>
                      </a:r>
                      <a:r>
                        <a:rPr lang="tr-TR" sz="1800" dirty="0" smtClean="0"/>
                        <a:t>, </a:t>
                      </a:r>
                      <a:r>
                        <a:rPr lang="tr-TR" sz="1800" dirty="0" err="1" smtClean="0"/>
                        <a:t>diabet</a:t>
                      </a:r>
                      <a:r>
                        <a:rPr lang="tr-TR" sz="1800" baseline="0" dirty="0" smtClean="0"/>
                        <a:t> </a:t>
                      </a:r>
                      <a:r>
                        <a:rPr lang="tr-TR" sz="1800" baseline="0" dirty="0"/>
                        <a:t>ilaçları</a:t>
                      </a:r>
                      <a:endParaRPr lang="tr-TR" sz="1800" dirty="0"/>
                    </a:p>
                  </a:txBody>
                  <a:tcPr marL="68580" marR="68580"/>
                </a:tc>
                <a:extLst>
                  <a:ext uri="{0D108BD9-81ED-4DB2-BD59-A6C34878D82A}">
                    <a16:rowId xmlns:a16="http://schemas.microsoft.com/office/drawing/2014/main" val="10007"/>
                  </a:ext>
                </a:extLst>
              </a:tr>
              <a:tr h="434702">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Çoğu </a:t>
                      </a:r>
                      <a:r>
                        <a:rPr lang="tr-TR" sz="1800" dirty="0" err="1"/>
                        <a:t>hipertansifler</a:t>
                      </a:r>
                      <a:r>
                        <a:rPr lang="tr-TR" sz="1800" dirty="0"/>
                        <a:t>, </a:t>
                      </a:r>
                      <a:r>
                        <a:rPr lang="tr-TR" sz="1800" dirty="0" err="1"/>
                        <a:t>digoxin</a:t>
                      </a:r>
                      <a:endParaRPr lang="tr-TR" sz="1800" dirty="0"/>
                    </a:p>
                  </a:txBody>
                  <a:tcPr marL="68580" marR="68580"/>
                </a:tc>
                <a:extLst>
                  <a:ext uri="{0D108BD9-81ED-4DB2-BD59-A6C34878D82A}">
                    <a16:rowId xmlns:a16="http://schemas.microsoft.com/office/drawing/2014/main" val="10008"/>
                  </a:ext>
                </a:extLst>
              </a:tr>
              <a:tr h="434702">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İyot, demir, vitaminler</a:t>
                      </a:r>
                    </a:p>
                  </a:txBody>
                  <a:tcPr marL="68580" marR="6858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93127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Emzirme Ve </a:t>
            </a:r>
            <a:r>
              <a:rPr lang="tr-TR" b="1" dirty="0" smtClean="0"/>
              <a:t>Aşılama</a:t>
            </a:r>
            <a:endParaRPr lang="tr-TR" dirty="0"/>
          </a:p>
        </p:txBody>
      </p:sp>
      <p:sp>
        <p:nvSpPr>
          <p:cNvPr id="3" name="İçerik Yer Tutucusu 2"/>
          <p:cNvSpPr>
            <a:spLocks noGrp="1"/>
          </p:cNvSpPr>
          <p:nvPr>
            <p:ph idx="1"/>
          </p:nvPr>
        </p:nvSpPr>
        <p:spPr>
          <a:xfrm>
            <a:off x="118242" y="1213945"/>
            <a:ext cx="8808983" cy="5644055"/>
          </a:xfrm>
        </p:spPr>
        <p:txBody>
          <a:bodyPr>
            <a:normAutofit fontScale="92500" lnSpcReduction="20000"/>
          </a:bodyPr>
          <a:lstStyle/>
          <a:p>
            <a:pPr lvl="0">
              <a:spcAft>
                <a:spcPts val="1200"/>
              </a:spcAft>
            </a:pPr>
            <a:r>
              <a:rPr lang="tr-TR" sz="2800" dirty="0" smtClean="0"/>
              <a:t>İki </a:t>
            </a:r>
            <a:r>
              <a:rPr lang="tr-TR" sz="2800" dirty="0"/>
              <a:t>açıdan değerlendirilmesi gerekir: bir aşıya bebeğin vereceği </a:t>
            </a:r>
            <a:r>
              <a:rPr lang="tr-TR" sz="2800" dirty="0" err="1"/>
              <a:t>immün</a:t>
            </a:r>
            <a:r>
              <a:rPr lang="tr-TR" sz="2800" dirty="0"/>
              <a:t> yanıtta </a:t>
            </a:r>
            <a:r>
              <a:rPr lang="tr-TR" sz="2800" dirty="0" err="1"/>
              <a:t>laktasyonun</a:t>
            </a:r>
            <a:r>
              <a:rPr lang="tr-TR" sz="2800" dirty="0"/>
              <a:t> etkisi ve anneye yapılacak bir aşının bebek sağlığına olumsuz potansiyel </a:t>
            </a:r>
            <a:r>
              <a:rPr lang="tr-TR" sz="2800" dirty="0" smtClean="0"/>
              <a:t>etkisidir</a:t>
            </a:r>
            <a:endParaRPr lang="tr-TR" sz="2800" dirty="0"/>
          </a:p>
          <a:p>
            <a:pPr lvl="0">
              <a:spcAft>
                <a:spcPts val="1200"/>
              </a:spcAft>
            </a:pPr>
            <a:r>
              <a:rPr lang="tr-TR" sz="2800" dirty="0" err="1" smtClean="0"/>
              <a:t>İnaktif</a:t>
            </a:r>
            <a:r>
              <a:rPr lang="tr-TR" sz="2800" dirty="0" smtClean="0"/>
              <a:t> aşıların bebeğe </a:t>
            </a:r>
            <a:r>
              <a:rPr lang="tr-TR" sz="2800" dirty="0"/>
              <a:t>zarar vermesi </a:t>
            </a:r>
            <a:r>
              <a:rPr lang="tr-TR" sz="2800" dirty="0" smtClean="0"/>
              <a:t>beklenmez.</a:t>
            </a:r>
            <a:endParaRPr lang="tr-TR" sz="2800" dirty="0"/>
          </a:p>
          <a:p>
            <a:pPr lvl="0">
              <a:spcAft>
                <a:spcPts val="1200"/>
              </a:spcAft>
            </a:pPr>
            <a:r>
              <a:rPr lang="tr-TR" sz="2800" dirty="0" err="1" smtClean="0"/>
              <a:t>Asellüler</a:t>
            </a:r>
            <a:r>
              <a:rPr lang="tr-TR" sz="2800" dirty="0" smtClean="0"/>
              <a:t> boğmaca, </a:t>
            </a:r>
            <a:r>
              <a:rPr lang="tr-TR" sz="2800" dirty="0" err="1"/>
              <a:t>tetanoz</a:t>
            </a:r>
            <a:r>
              <a:rPr lang="tr-TR" sz="2800" dirty="0"/>
              <a:t> </a:t>
            </a:r>
            <a:r>
              <a:rPr lang="tr-TR" sz="2800" dirty="0" err="1"/>
              <a:t>toksoidi</a:t>
            </a:r>
            <a:r>
              <a:rPr lang="tr-TR" sz="2800" dirty="0"/>
              <a:t>, azalmış difteri </a:t>
            </a:r>
            <a:r>
              <a:rPr lang="tr-TR" sz="2800" dirty="0" err="1"/>
              <a:t>toksoidi</a:t>
            </a:r>
            <a:r>
              <a:rPr lang="tr-TR" sz="2800" dirty="0"/>
              <a:t> ve </a:t>
            </a:r>
            <a:r>
              <a:rPr lang="tr-TR" sz="2800" dirty="0" err="1"/>
              <a:t>influenza</a:t>
            </a:r>
            <a:r>
              <a:rPr lang="tr-TR" sz="2800" dirty="0"/>
              <a:t> aşısı yapılması hem annenin hem de bebeğin korunması açısından </a:t>
            </a:r>
            <a:r>
              <a:rPr lang="tr-TR" sz="2800" dirty="0" smtClean="0"/>
              <a:t>önerilmektedir</a:t>
            </a:r>
            <a:endParaRPr lang="tr-TR" sz="2800" dirty="0"/>
          </a:p>
          <a:p>
            <a:pPr lvl="0">
              <a:spcAft>
                <a:spcPts val="1200"/>
              </a:spcAft>
            </a:pPr>
            <a:r>
              <a:rPr lang="tr-TR" sz="2800" dirty="0"/>
              <a:t>Çoğu canlı aşı süte geçmez. </a:t>
            </a:r>
            <a:r>
              <a:rPr lang="tr-TR" sz="2800" dirty="0" err="1"/>
              <a:t>Rotavirus</a:t>
            </a:r>
            <a:r>
              <a:rPr lang="tr-TR" sz="2800" dirty="0"/>
              <a:t>, </a:t>
            </a:r>
            <a:r>
              <a:rPr lang="tr-TR" sz="2800" dirty="0" err="1"/>
              <a:t>varisella</a:t>
            </a:r>
            <a:r>
              <a:rPr lang="tr-TR" sz="2800" dirty="0"/>
              <a:t>, kızamık-kızamıkçık-kabakulak aşılarının emziren anneye yapılmasında sakınca </a:t>
            </a:r>
            <a:r>
              <a:rPr lang="tr-TR" sz="2800" dirty="0" smtClean="0"/>
              <a:t>yoktur</a:t>
            </a:r>
          </a:p>
          <a:p>
            <a:pPr lvl="0">
              <a:spcAft>
                <a:spcPts val="1200"/>
              </a:spcAft>
            </a:pPr>
            <a:r>
              <a:rPr lang="tr-TR" sz="2800" dirty="0" smtClean="0"/>
              <a:t>Özellikle </a:t>
            </a:r>
            <a:r>
              <a:rPr lang="tr-TR" sz="2800" dirty="0"/>
              <a:t>bağışıklığı olmayan emziren anneye kızamık-kızamıkçık-kabakulak aşısı yapılması </a:t>
            </a:r>
            <a:r>
              <a:rPr lang="tr-TR" sz="2800" dirty="0" smtClean="0"/>
              <a:t>önerilmektedir</a:t>
            </a:r>
            <a:endParaRPr lang="tr-TR" sz="2800"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49</a:t>
            </a:fld>
            <a:endParaRPr lang="tr-TR" altLang="tr-TR"/>
          </a:p>
        </p:txBody>
      </p:sp>
    </p:spTree>
    <p:extLst>
      <p:ext uri="{BB962C8B-B14F-4D97-AF65-F5344CB8AC3E}">
        <p14:creationId xmlns:p14="http://schemas.microsoft.com/office/powerpoint/2010/main" val="239541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170106" y="2818845"/>
            <a:ext cx="2096737" cy="82613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077058" y="2897573"/>
            <a:ext cx="1982391" cy="73806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itle 1"/>
          <p:cNvSpPr>
            <a:spLocks noGrp="1"/>
          </p:cNvSpPr>
          <p:nvPr>
            <p:ph type="title"/>
          </p:nvPr>
        </p:nvSpPr>
        <p:spPr>
          <a:xfrm>
            <a:off x="342899" y="655320"/>
            <a:ext cx="7979021" cy="594360"/>
          </a:xfrm>
        </p:spPr>
        <p:txBody>
          <a:bodyPr>
            <a:normAutofit fontScale="90000"/>
          </a:bodyPr>
          <a:lstStyle/>
          <a:p>
            <a:r>
              <a:rPr lang="tr-TR" sz="3600" b="1" dirty="0"/>
              <a:t>EMZİREN KADININ BESİN GEREKSİNİMİ</a:t>
            </a:r>
            <a:endParaRPr lang="en-US" sz="3600" b="1" dirty="0"/>
          </a:p>
        </p:txBody>
      </p:sp>
      <p:sp>
        <p:nvSpPr>
          <p:cNvPr id="3" name="Content Placeholder 2"/>
          <p:cNvSpPr>
            <a:spLocks noGrp="1"/>
          </p:cNvSpPr>
          <p:nvPr>
            <p:ph idx="1"/>
          </p:nvPr>
        </p:nvSpPr>
        <p:spPr>
          <a:xfrm>
            <a:off x="1283540" y="1600202"/>
            <a:ext cx="5983303" cy="724838"/>
          </a:xfrm>
        </p:spPr>
        <p:txBody>
          <a:bodyPr>
            <a:normAutofit fontScale="77500" lnSpcReduction="20000"/>
          </a:bodyPr>
          <a:lstStyle/>
          <a:p>
            <a:pPr marL="0" indent="0" algn="ctr">
              <a:buNone/>
            </a:pPr>
            <a:r>
              <a:rPr lang="tr-TR" sz="3600" b="1" dirty="0"/>
              <a:t>Annenin Yeterli Ve Dengeli Beslenmesi</a:t>
            </a:r>
            <a:endParaRPr lang="en-US" sz="3600" b="1" dirty="0"/>
          </a:p>
        </p:txBody>
      </p:sp>
      <p:sp>
        <p:nvSpPr>
          <p:cNvPr id="2" name="Slayt Numarası Yer Tutucusu 1"/>
          <p:cNvSpPr>
            <a:spLocks noGrp="1"/>
          </p:cNvSpPr>
          <p:nvPr>
            <p:ph type="sldNum" sz="quarter" idx="12"/>
          </p:nvPr>
        </p:nvSpPr>
        <p:spPr/>
        <p:txBody>
          <a:bodyPr/>
          <a:lstStyle/>
          <a:p>
            <a:fld id="{2C6B1FF6-39B9-40F5-8B67-33C6354A3D4F}" type="slidenum">
              <a:rPr lang="en-US" smtClean="0"/>
              <a:pPr/>
              <a:t>5</a:t>
            </a:fld>
            <a:endParaRPr lang="en-US" dirty="0"/>
          </a:p>
        </p:txBody>
      </p:sp>
      <p:sp>
        <p:nvSpPr>
          <p:cNvPr id="5" name="Sağa Bükülü Ok 4"/>
          <p:cNvSpPr/>
          <p:nvPr/>
        </p:nvSpPr>
        <p:spPr>
          <a:xfrm>
            <a:off x="342900" y="1846387"/>
            <a:ext cx="683671" cy="16975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7" name="Sola Bükülü Ok 6"/>
          <p:cNvSpPr/>
          <p:nvPr/>
        </p:nvSpPr>
        <p:spPr>
          <a:xfrm>
            <a:off x="7473325" y="1846387"/>
            <a:ext cx="571637" cy="1697517"/>
          </a:xfrm>
          <a:prstGeom prst="curvedLeftArrow">
            <a:avLst>
              <a:gd name="adj1" fmla="val 31541"/>
              <a:gd name="adj2" fmla="val 50000"/>
              <a:gd name="adj3" fmla="val 31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8" name="Metin kutusu 7"/>
          <p:cNvSpPr txBox="1"/>
          <p:nvPr/>
        </p:nvSpPr>
        <p:spPr bwMode="auto">
          <a:xfrm>
            <a:off x="1283539" y="2897573"/>
            <a:ext cx="1569428" cy="646331"/>
          </a:xfrm>
          <a:prstGeom prst="rect">
            <a:avLst/>
          </a:prstGeom>
          <a:noFill/>
          <a:ln w="9525">
            <a:noFill/>
            <a:miter lim="800000"/>
            <a:headEnd/>
            <a:tailEnd/>
          </a:ln>
          <a:effectLst/>
        </p:spPr>
        <p:txBody>
          <a:bodyPr wrap="square" rtlCol="0" anchor="ctr">
            <a:spAutoFit/>
          </a:bodyPr>
          <a:lstStyle/>
          <a:p>
            <a:pPr algn="ctr" eaLnBrk="0" hangingPunct="0"/>
            <a:r>
              <a:rPr lang="tr-TR" sz="3600" b="1" dirty="0">
                <a:latin typeface="+mj-lt"/>
                <a:cs typeface="Times New Roman" panose="02020603050405020304" pitchFamily="18" charset="0"/>
              </a:rPr>
              <a:t>Anne</a:t>
            </a:r>
          </a:p>
        </p:txBody>
      </p:sp>
      <p:sp>
        <p:nvSpPr>
          <p:cNvPr id="9" name="Metin kutusu 8"/>
          <p:cNvSpPr txBox="1"/>
          <p:nvPr/>
        </p:nvSpPr>
        <p:spPr bwMode="auto">
          <a:xfrm>
            <a:off x="5376588" y="2943437"/>
            <a:ext cx="1441847" cy="646331"/>
          </a:xfrm>
          <a:prstGeom prst="rect">
            <a:avLst/>
          </a:prstGeom>
          <a:noFill/>
          <a:ln w="9525">
            <a:noFill/>
            <a:miter lim="800000"/>
            <a:headEnd/>
            <a:tailEnd/>
          </a:ln>
          <a:effectLst/>
        </p:spPr>
        <p:txBody>
          <a:bodyPr wrap="square" rtlCol="0" anchor="ctr">
            <a:spAutoFit/>
          </a:bodyPr>
          <a:lstStyle/>
          <a:p>
            <a:pPr algn="ctr" eaLnBrk="0" hangingPunct="0"/>
            <a:r>
              <a:rPr lang="tr-TR" sz="3600" b="1" dirty="0">
                <a:latin typeface="+mj-lt"/>
                <a:cs typeface="Times New Roman" panose="02020603050405020304" pitchFamily="18" charset="0"/>
              </a:rPr>
              <a:t>Bebek</a:t>
            </a:r>
          </a:p>
        </p:txBody>
      </p:sp>
      <p:sp>
        <p:nvSpPr>
          <p:cNvPr id="10" name="Metin kutusu 9"/>
          <p:cNvSpPr txBox="1"/>
          <p:nvPr/>
        </p:nvSpPr>
        <p:spPr bwMode="auto">
          <a:xfrm>
            <a:off x="539552" y="3897052"/>
            <a:ext cx="4047672" cy="2554545"/>
          </a:xfrm>
          <a:prstGeom prst="rect">
            <a:avLst/>
          </a:prstGeom>
          <a:noFill/>
          <a:ln w="9525">
            <a:noFill/>
            <a:miter lim="800000"/>
            <a:headEnd/>
            <a:tailEnd/>
          </a:ln>
          <a:effectLst/>
        </p:spPr>
        <p:txBody>
          <a:bodyPr wrap="square" rtlCol="0" anchor="ctr">
            <a:spAutoFit/>
          </a:bodyPr>
          <a:lstStyle/>
          <a:p>
            <a:pPr eaLnBrk="0" hangingPunct="0"/>
            <a:r>
              <a:rPr lang="tr-TR" sz="3200" b="1" dirty="0">
                <a:latin typeface="+mj-lt"/>
                <a:cs typeface="Times New Roman" panose="02020603050405020304" pitchFamily="18" charset="0"/>
              </a:rPr>
              <a:t>Sağlıklı bir </a:t>
            </a:r>
            <a:r>
              <a:rPr lang="tr-TR" sz="3200" b="1" dirty="0" err="1">
                <a:latin typeface="+mj-lt"/>
                <a:cs typeface="Times New Roman" panose="02020603050405020304" pitchFamily="18" charset="0"/>
              </a:rPr>
              <a:t>laktasyon</a:t>
            </a:r>
            <a:r>
              <a:rPr lang="tr-TR" sz="3200" b="1" dirty="0">
                <a:latin typeface="+mj-lt"/>
                <a:cs typeface="Times New Roman" panose="02020603050405020304" pitchFamily="18" charset="0"/>
              </a:rPr>
              <a:t> için</a:t>
            </a:r>
          </a:p>
          <a:p>
            <a:pPr eaLnBrk="0" hangingPunct="0"/>
            <a:r>
              <a:rPr lang="tr-TR" sz="3200" dirty="0" err="1">
                <a:latin typeface="+mj-lt"/>
                <a:cs typeface="Times New Roman" panose="02020603050405020304" pitchFamily="18" charset="0"/>
              </a:rPr>
              <a:t>Maternal</a:t>
            </a:r>
            <a:r>
              <a:rPr lang="tr-TR" sz="3200" dirty="0">
                <a:latin typeface="+mj-lt"/>
                <a:cs typeface="Times New Roman" panose="02020603050405020304" pitchFamily="18" charset="0"/>
              </a:rPr>
              <a:t> gereksinimler</a:t>
            </a:r>
          </a:p>
          <a:p>
            <a:pPr eaLnBrk="0" hangingPunct="0"/>
            <a:r>
              <a:rPr lang="tr-TR" sz="3200" dirty="0" err="1">
                <a:latin typeface="+mj-lt"/>
                <a:cs typeface="Times New Roman" panose="02020603050405020304" pitchFamily="18" charset="0"/>
              </a:rPr>
              <a:t>Maternal</a:t>
            </a:r>
            <a:r>
              <a:rPr lang="tr-TR" sz="3200" dirty="0">
                <a:latin typeface="+mj-lt"/>
                <a:cs typeface="Times New Roman" panose="02020603050405020304" pitchFamily="18" charset="0"/>
              </a:rPr>
              <a:t> besin ögesi depoları</a:t>
            </a:r>
          </a:p>
        </p:txBody>
      </p:sp>
      <p:sp>
        <p:nvSpPr>
          <p:cNvPr id="11" name="Metin kutusu 10"/>
          <p:cNvSpPr txBox="1"/>
          <p:nvPr/>
        </p:nvSpPr>
        <p:spPr bwMode="auto">
          <a:xfrm>
            <a:off x="4739524" y="3759140"/>
            <a:ext cx="4157822" cy="2554545"/>
          </a:xfrm>
          <a:prstGeom prst="rect">
            <a:avLst/>
          </a:prstGeom>
          <a:noFill/>
          <a:ln w="9525">
            <a:noFill/>
            <a:miter lim="800000"/>
            <a:headEnd/>
            <a:tailEnd/>
          </a:ln>
          <a:effectLst/>
        </p:spPr>
        <p:txBody>
          <a:bodyPr wrap="square" rtlCol="0" anchor="ctr">
            <a:spAutoFit/>
          </a:bodyPr>
          <a:lstStyle/>
          <a:p>
            <a:pPr eaLnBrk="0" hangingPunct="0"/>
            <a:r>
              <a:rPr lang="tr-TR" sz="3200" b="1" dirty="0">
                <a:latin typeface="+mj-lt"/>
                <a:cs typeface="Times New Roman" panose="02020603050405020304" pitchFamily="18" charset="0"/>
              </a:rPr>
              <a:t>Sağlıklı büyüme ve gelişme</a:t>
            </a:r>
          </a:p>
          <a:p>
            <a:pPr eaLnBrk="0" hangingPunct="0"/>
            <a:r>
              <a:rPr lang="tr-TR" sz="3200" dirty="0">
                <a:latin typeface="+mj-lt"/>
                <a:cs typeface="Times New Roman" panose="02020603050405020304" pitchFamily="18" charset="0"/>
              </a:rPr>
              <a:t>Anne sütü miktarı</a:t>
            </a:r>
          </a:p>
          <a:p>
            <a:pPr eaLnBrk="0" hangingPunct="0"/>
            <a:r>
              <a:rPr lang="tr-TR" sz="3200" dirty="0">
                <a:latin typeface="+mj-lt"/>
                <a:cs typeface="Times New Roman" panose="02020603050405020304" pitchFamily="18" charset="0"/>
              </a:rPr>
              <a:t>Anne sütünün enerji ve besin ögeleri bileşimi</a:t>
            </a:r>
          </a:p>
        </p:txBody>
      </p:sp>
    </p:spTree>
    <p:extLst>
      <p:ext uri="{BB962C8B-B14F-4D97-AF65-F5344CB8AC3E}">
        <p14:creationId xmlns:p14="http://schemas.microsoft.com/office/powerpoint/2010/main" val="2224411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5901" y="427038"/>
            <a:ext cx="8750299" cy="1143000"/>
          </a:xfrm>
        </p:spPr>
        <p:txBody>
          <a:bodyPr>
            <a:normAutofit fontScale="90000"/>
          </a:bodyPr>
          <a:lstStyle/>
          <a:p>
            <a:r>
              <a:rPr lang="tr-TR" sz="3600" b="1" dirty="0"/>
              <a:t>Anne Sütünü Arttırmak </a:t>
            </a:r>
            <a:r>
              <a:rPr lang="tr-TR" sz="3600" b="1" dirty="0" smtClean="0"/>
              <a:t>İçin</a:t>
            </a:r>
            <a:br>
              <a:rPr lang="tr-TR" sz="3600" b="1" dirty="0" smtClean="0"/>
            </a:br>
            <a:r>
              <a:rPr lang="tr-TR" sz="3600" b="1" dirty="0" smtClean="0"/>
              <a:t> </a:t>
            </a:r>
            <a:r>
              <a:rPr lang="tr-TR" sz="3600" b="1" dirty="0" err="1"/>
              <a:t>Galaktogog</a:t>
            </a:r>
            <a:r>
              <a:rPr lang="tr-TR" sz="3600" b="1" dirty="0"/>
              <a:t> (</a:t>
            </a:r>
            <a:r>
              <a:rPr lang="tr-TR" sz="3600" b="1" dirty="0" err="1"/>
              <a:t>Laktogog</a:t>
            </a:r>
            <a:r>
              <a:rPr lang="tr-TR" sz="3600" b="1" dirty="0"/>
              <a:t>) Kullanımı </a:t>
            </a:r>
            <a:endParaRPr lang="tr-TR" sz="3600" dirty="0"/>
          </a:p>
        </p:txBody>
      </p:sp>
      <p:sp>
        <p:nvSpPr>
          <p:cNvPr id="3" name="İçerik Yer Tutucusu 2"/>
          <p:cNvSpPr>
            <a:spLocks noGrp="1"/>
          </p:cNvSpPr>
          <p:nvPr>
            <p:ph idx="1"/>
          </p:nvPr>
        </p:nvSpPr>
        <p:spPr>
          <a:xfrm>
            <a:off x="514350" y="1557868"/>
            <a:ext cx="7852410" cy="4919133"/>
          </a:xfrm>
        </p:spPr>
        <p:txBody>
          <a:bodyPr>
            <a:normAutofit lnSpcReduction="10000"/>
          </a:bodyPr>
          <a:lstStyle/>
          <a:p>
            <a:pPr lvl="0">
              <a:spcAft>
                <a:spcPts val="600"/>
              </a:spcAft>
              <a:buClr>
                <a:srgbClr val="C00000"/>
              </a:buClr>
            </a:pPr>
            <a:r>
              <a:rPr lang="tr-TR" sz="2800" dirty="0" smtClean="0"/>
              <a:t>Önce </a:t>
            </a:r>
            <a:r>
              <a:rPr lang="tr-TR" sz="2800" dirty="0"/>
              <a:t>emzirme ile ilgili bir problem olup olmadığı </a:t>
            </a:r>
            <a:r>
              <a:rPr lang="tr-TR" sz="2800" dirty="0" smtClean="0"/>
              <a:t>veya </a:t>
            </a:r>
            <a:r>
              <a:rPr lang="tr-TR" sz="2800" dirty="0"/>
              <a:t>tedavi edilebilir bir durum olup </a:t>
            </a:r>
            <a:r>
              <a:rPr lang="tr-TR" sz="2800" dirty="0" smtClean="0"/>
              <a:t>olmadığı değerlendirilmelidir</a:t>
            </a:r>
            <a:r>
              <a:rPr lang="tr-TR" sz="2800" dirty="0"/>
              <a:t>. </a:t>
            </a:r>
          </a:p>
          <a:p>
            <a:pPr lvl="0">
              <a:spcAft>
                <a:spcPts val="600"/>
              </a:spcAft>
              <a:buClr>
                <a:srgbClr val="C00000"/>
              </a:buClr>
            </a:pPr>
            <a:r>
              <a:rPr lang="tr-TR" sz="2800" dirty="0" err="1" smtClean="0"/>
              <a:t>Galaktogog</a:t>
            </a:r>
            <a:r>
              <a:rPr lang="tr-TR" sz="2800" dirty="0" smtClean="0"/>
              <a:t> veriliyorsa mutlaka </a:t>
            </a:r>
            <a:r>
              <a:rPr lang="tr-TR" sz="2800" dirty="0"/>
              <a:t>anne ve bebek yakından takip </a:t>
            </a:r>
            <a:r>
              <a:rPr lang="tr-TR" sz="2800" dirty="0" smtClean="0"/>
              <a:t>edilmelidir</a:t>
            </a:r>
            <a:endParaRPr lang="tr-TR" sz="2800" dirty="0"/>
          </a:p>
          <a:p>
            <a:pPr lvl="0">
              <a:spcAft>
                <a:spcPts val="600"/>
              </a:spcAft>
              <a:buClr>
                <a:srgbClr val="C00000"/>
              </a:buClr>
            </a:pPr>
            <a:r>
              <a:rPr lang="tr-TR" sz="2800" dirty="0" smtClean="0"/>
              <a:t>Süt </a:t>
            </a:r>
            <a:r>
              <a:rPr lang="tr-TR" sz="2800" dirty="0"/>
              <a:t>üretiminin indüklenmesi, sürdürülmesi ve güçlendirilmesi için en sık tercih edilen </a:t>
            </a:r>
            <a:r>
              <a:rPr lang="tr-TR" sz="2800" dirty="0" smtClean="0"/>
              <a:t>ilaçlar;</a:t>
            </a:r>
          </a:p>
          <a:p>
            <a:pPr lvl="1">
              <a:spcAft>
                <a:spcPts val="600"/>
              </a:spcAft>
              <a:buClr>
                <a:srgbClr val="C00000"/>
              </a:buClr>
              <a:buFont typeface="Arial" pitchFamily="34" charset="0"/>
              <a:buChar char="•"/>
            </a:pPr>
            <a:r>
              <a:rPr lang="tr-TR" sz="2400" dirty="0" err="1" smtClean="0"/>
              <a:t>Metokloropamid</a:t>
            </a:r>
            <a:r>
              <a:rPr lang="tr-TR" sz="2400" dirty="0"/>
              <a:t>,</a:t>
            </a:r>
            <a:endParaRPr lang="tr-TR" sz="2400" dirty="0" smtClean="0"/>
          </a:p>
          <a:p>
            <a:pPr lvl="1">
              <a:spcAft>
                <a:spcPts val="600"/>
              </a:spcAft>
              <a:buClr>
                <a:srgbClr val="C00000"/>
              </a:buClr>
              <a:buFont typeface="Arial" pitchFamily="34" charset="0"/>
              <a:buChar char="•"/>
            </a:pPr>
            <a:r>
              <a:rPr lang="tr-TR" sz="2400" dirty="0" err="1" smtClean="0"/>
              <a:t>Domperidon</a:t>
            </a:r>
            <a:r>
              <a:rPr lang="tr-TR" sz="2400" dirty="0" smtClean="0"/>
              <a:t>,</a:t>
            </a:r>
            <a:endParaRPr lang="tr-TR" sz="2400" dirty="0"/>
          </a:p>
          <a:p>
            <a:pPr lvl="1">
              <a:spcAft>
                <a:spcPts val="600"/>
              </a:spcAft>
              <a:buClr>
                <a:srgbClr val="C00000"/>
              </a:buClr>
              <a:buFont typeface="Arial" pitchFamily="34" charset="0"/>
              <a:buChar char="•"/>
            </a:pPr>
            <a:r>
              <a:rPr lang="tr-TR" sz="2400" dirty="0"/>
              <a:t>Ç</a:t>
            </a:r>
            <a:r>
              <a:rPr lang="tr-TR" sz="2400" dirty="0" smtClean="0"/>
              <a:t>emen otu,</a:t>
            </a:r>
            <a:endParaRPr lang="tr-TR" sz="2400" dirty="0"/>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50</a:t>
            </a:fld>
            <a:endParaRPr lang="tr-TR" altLang="tr-TR"/>
          </a:p>
        </p:txBody>
      </p:sp>
    </p:spTree>
    <p:extLst>
      <p:ext uri="{BB962C8B-B14F-4D97-AF65-F5344CB8AC3E}">
        <p14:creationId xmlns:p14="http://schemas.microsoft.com/office/powerpoint/2010/main" val="1602583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00050" y="247650"/>
            <a:ext cx="8229600" cy="762000"/>
          </a:xfrm>
        </p:spPr>
        <p:txBody>
          <a:bodyPr/>
          <a:lstStyle/>
          <a:p>
            <a:r>
              <a:rPr lang="tr-TR" sz="3600" b="1" dirty="0" smtClean="0"/>
              <a:t>ÖZET</a:t>
            </a:r>
            <a:endParaRPr lang="tr-TR" sz="3600" b="1" dirty="0"/>
          </a:p>
        </p:txBody>
      </p:sp>
      <p:sp>
        <p:nvSpPr>
          <p:cNvPr id="3" name="İçerik Yer Tutucusu 2"/>
          <p:cNvSpPr>
            <a:spLocks noGrp="1"/>
          </p:cNvSpPr>
          <p:nvPr>
            <p:ph idx="1"/>
          </p:nvPr>
        </p:nvSpPr>
        <p:spPr>
          <a:xfrm>
            <a:off x="171450" y="876300"/>
            <a:ext cx="8872538" cy="5981700"/>
          </a:xfrm>
        </p:spPr>
        <p:txBody>
          <a:bodyPr>
            <a:normAutofit fontScale="92500" lnSpcReduction="10000"/>
          </a:bodyPr>
          <a:lstStyle/>
          <a:p>
            <a:pPr marL="514350" lvl="0" indent="-514350">
              <a:spcAft>
                <a:spcPts val="600"/>
              </a:spcAft>
              <a:buFont typeface="+mj-lt"/>
              <a:buAutoNum type="arabicPeriod"/>
            </a:pPr>
            <a:r>
              <a:rPr lang="tr-TR" sz="2800" dirty="0" smtClean="0">
                <a:solidFill>
                  <a:srgbClr val="C00000"/>
                </a:solidFill>
              </a:rPr>
              <a:t>Emziren kadının </a:t>
            </a:r>
            <a:r>
              <a:rPr lang="tr-TR" sz="2800" dirty="0">
                <a:solidFill>
                  <a:srgbClr val="C00000"/>
                </a:solidFill>
              </a:rPr>
              <a:t>b</a:t>
            </a:r>
            <a:r>
              <a:rPr lang="tr-TR" sz="2800" dirty="0" smtClean="0">
                <a:solidFill>
                  <a:srgbClr val="C00000"/>
                </a:solidFill>
              </a:rPr>
              <a:t>eslenme ihtiyacı</a:t>
            </a:r>
            <a:endParaRPr lang="tr-TR" sz="2800" dirty="0">
              <a:solidFill>
                <a:srgbClr val="C00000"/>
              </a:solidFill>
            </a:endParaRPr>
          </a:p>
          <a:p>
            <a:pPr marL="0" lvl="0" indent="0">
              <a:spcAft>
                <a:spcPts val="600"/>
              </a:spcAft>
              <a:buNone/>
            </a:pPr>
            <a:r>
              <a:rPr lang="tr-TR" sz="2800" dirty="0" smtClean="0">
                <a:solidFill>
                  <a:srgbClr val="C00000"/>
                </a:solidFill>
              </a:rPr>
              <a:t>* </a:t>
            </a:r>
            <a:r>
              <a:rPr lang="tr-TR" sz="2800" dirty="0" smtClean="0"/>
              <a:t>Anne </a:t>
            </a:r>
            <a:r>
              <a:rPr lang="tr-TR" sz="2800" dirty="0"/>
              <a:t>düzenli beslenmesine devam ettiği sürece ek bir beslenme çeşitliliğine ihtiyacı yoktur. </a:t>
            </a:r>
            <a:endParaRPr lang="tr-TR" sz="2800" dirty="0" smtClean="0"/>
          </a:p>
          <a:p>
            <a:pPr marL="514350" lvl="0" indent="-514350">
              <a:spcAft>
                <a:spcPts val="600"/>
              </a:spcAft>
              <a:buFont typeface="+mj-lt"/>
              <a:buAutoNum type="arabicPeriod" startAt="2"/>
            </a:pPr>
            <a:r>
              <a:rPr lang="tr-TR" sz="2800" dirty="0" smtClean="0">
                <a:solidFill>
                  <a:srgbClr val="C00000"/>
                </a:solidFill>
              </a:rPr>
              <a:t>Emziren annenin kullanabileceği aile planlaması yöntemleri</a:t>
            </a:r>
          </a:p>
          <a:p>
            <a:pPr marL="0" lvl="0" indent="0">
              <a:spcAft>
                <a:spcPts val="600"/>
              </a:spcAft>
              <a:buNone/>
            </a:pPr>
            <a:r>
              <a:rPr lang="tr-TR" sz="2800" dirty="0" smtClean="0">
                <a:solidFill>
                  <a:srgbClr val="C00000"/>
                </a:solidFill>
              </a:rPr>
              <a:t>* </a:t>
            </a:r>
            <a:r>
              <a:rPr lang="tr-TR" sz="2800" dirty="0" smtClean="0"/>
              <a:t>Her anne mutlaka doğumun </a:t>
            </a:r>
            <a:r>
              <a:rPr lang="tr-TR" sz="2800" dirty="0"/>
              <a:t>6. haftasında uygun ve etkili aile planlaması yöntemleri </a:t>
            </a:r>
            <a:r>
              <a:rPr lang="tr-TR" sz="2800" dirty="0" smtClean="0"/>
              <a:t>konusunda </a:t>
            </a:r>
            <a:r>
              <a:rPr lang="tr-TR" sz="2800" dirty="0"/>
              <a:t>bilgilendirilmelidir</a:t>
            </a:r>
            <a:r>
              <a:rPr lang="tr-TR" sz="2800" dirty="0" smtClean="0"/>
              <a:t>.</a:t>
            </a:r>
          </a:p>
          <a:p>
            <a:pPr marL="514350" lvl="0" indent="-514350">
              <a:spcAft>
                <a:spcPts val="600"/>
              </a:spcAft>
              <a:buFont typeface="+mj-lt"/>
              <a:buAutoNum type="arabicPeriod" startAt="3"/>
            </a:pPr>
            <a:r>
              <a:rPr lang="tr-TR" sz="2800" dirty="0" smtClean="0">
                <a:solidFill>
                  <a:srgbClr val="C00000"/>
                </a:solidFill>
              </a:rPr>
              <a:t>Annenin hastalığı durumunda emzirme yönetimi </a:t>
            </a:r>
          </a:p>
          <a:p>
            <a:pPr marL="0" lvl="0" indent="0">
              <a:spcAft>
                <a:spcPts val="600"/>
              </a:spcAft>
              <a:buNone/>
            </a:pPr>
            <a:r>
              <a:rPr lang="tr-TR" sz="2800" dirty="0" smtClean="0">
                <a:solidFill>
                  <a:srgbClr val="C00000"/>
                </a:solidFill>
              </a:rPr>
              <a:t>* </a:t>
            </a:r>
            <a:r>
              <a:rPr lang="tr-TR" sz="2800" dirty="0" smtClean="0"/>
              <a:t>Anneyle </a:t>
            </a:r>
            <a:r>
              <a:rPr lang="tr-TR" sz="2800" dirty="0"/>
              <a:t>bebeği olabildiğince birlikte tutun</a:t>
            </a:r>
            <a:r>
              <a:rPr lang="tr-TR" sz="2800" dirty="0" smtClean="0"/>
              <a:t>. Anneye destek olun.</a:t>
            </a:r>
          </a:p>
          <a:p>
            <a:pPr marL="514350" lvl="0" indent="-514350">
              <a:spcAft>
                <a:spcPts val="600"/>
              </a:spcAft>
              <a:buFont typeface="+mj-lt"/>
              <a:buAutoNum type="arabicPeriod" startAt="4"/>
            </a:pPr>
            <a:r>
              <a:rPr lang="tr-TR" sz="2800" dirty="0" smtClean="0">
                <a:solidFill>
                  <a:srgbClr val="C00000"/>
                </a:solidFill>
              </a:rPr>
              <a:t>İlaçlar ve emzirme</a:t>
            </a:r>
          </a:p>
          <a:p>
            <a:pPr marL="0" lvl="0" indent="0">
              <a:spcAft>
                <a:spcPts val="600"/>
              </a:spcAft>
              <a:buNone/>
            </a:pPr>
            <a:r>
              <a:rPr lang="tr-TR" sz="2800" dirty="0" smtClean="0">
                <a:solidFill>
                  <a:srgbClr val="C00000"/>
                </a:solidFill>
              </a:rPr>
              <a:t>* </a:t>
            </a:r>
            <a:r>
              <a:rPr lang="tr-TR" sz="2800" dirty="0" smtClean="0"/>
              <a:t>Emziren anneye güvenli ilaçlar </a:t>
            </a:r>
            <a:r>
              <a:rPr lang="tr-TR" sz="2800" dirty="0"/>
              <a:t>reçete </a:t>
            </a:r>
            <a:r>
              <a:rPr lang="tr-TR" sz="2800" dirty="0" smtClean="0"/>
              <a:t>edilmeli. </a:t>
            </a:r>
            <a:r>
              <a:rPr lang="tr-TR" sz="2800" dirty="0"/>
              <a:t>Çoğu zaman emzirmenin kesilmesi, ilacın zararlı etkisinden daha çok bebek için tehlikelidir</a:t>
            </a:r>
            <a:r>
              <a:rPr lang="tr-TR" sz="2800" dirty="0" smtClean="0"/>
              <a:t>.</a:t>
            </a:r>
            <a:endParaRPr lang="tr-TR" sz="2800" dirty="0"/>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51</a:t>
            </a:fld>
            <a:endParaRPr lang="tr-TR" altLang="tr-TR"/>
          </a:p>
        </p:txBody>
      </p:sp>
    </p:spTree>
    <p:extLst>
      <p:ext uri="{BB962C8B-B14F-4D97-AF65-F5344CB8AC3E}">
        <p14:creationId xmlns:p14="http://schemas.microsoft.com/office/powerpoint/2010/main" val="1455854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pPr marL="0" indent="0">
              <a:buNone/>
            </a:pPr>
            <a:r>
              <a:rPr lang="tr-TR" b="1" dirty="0">
                <a:latin typeface="Times New Roman" panose="02020603050405020304" pitchFamily="18" charset="0"/>
                <a:cs typeface="Times New Roman" panose="02020603050405020304" pitchFamily="18" charset="0"/>
              </a:rPr>
              <a:t>        </a:t>
            </a:r>
          </a:p>
          <a:p>
            <a:pPr marL="0" indent="0">
              <a:buNone/>
            </a:pPr>
            <a:r>
              <a:rPr lang="tr-TR" b="1" dirty="0">
                <a:latin typeface="Times New Roman" panose="02020603050405020304" pitchFamily="18" charset="0"/>
                <a:cs typeface="Times New Roman" panose="02020603050405020304" pitchFamily="18" charset="0"/>
              </a:rPr>
              <a:t>                       </a:t>
            </a:r>
          </a:p>
          <a:p>
            <a:pPr marL="0" indent="0">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buNone/>
            </a:pPr>
            <a:r>
              <a:rPr lang="tr-TR" b="1" dirty="0">
                <a:solidFill>
                  <a:srgbClr val="FF0000"/>
                </a:solidFill>
                <a:latin typeface="Times New Roman" panose="02020603050405020304" pitchFamily="18" charset="0"/>
                <a:cs typeface="Times New Roman" panose="02020603050405020304" pitchFamily="18" charset="0"/>
              </a:rPr>
              <a:t>  TEŞEKKÜRLER…</a:t>
            </a:r>
          </a:p>
        </p:txBody>
      </p:sp>
      <p:sp>
        <p:nvSpPr>
          <p:cNvPr id="4" name="Slayt Numarası Yer Tutucusu 3"/>
          <p:cNvSpPr>
            <a:spLocks noGrp="1"/>
          </p:cNvSpPr>
          <p:nvPr>
            <p:ph type="sldNum" sz="quarter" idx="12"/>
          </p:nvPr>
        </p:nvSpPr>
        <p:spPr/>
        <p:txBody>
          <a:bodyPr/>
          <a:lstStyle/>
          <a:p>
            <a:pPr>
              <a:defRPr/>
            </a:pPr>
            <a:fld id="{7D89CEB6-6D16-423F-9240-9DC4C10AA9A0}" type="slidenum">
              <a:rPr lang="tr-TR" altLang="tr-TR" smtClean="0"/>
              <a:pPr>
                <a:defRPr/>
              </a:pPr>
              <a:t>52</a:t>
            </a:fld>
            <a:endParaRPr lang="tr-TR" altLang="tr-TR"/>
          </a:p>
        </p:txBody>
      </p:sp>
      <p:pic>
        <p:nvPicPr>
          <p:cNvPr id="2050" name="Picture 2" descr="ANNE BEBE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181" y="1214203"/>
            <a:ext cx="5778708" cy="361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6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121"/>
            <a:ext cx="7877908" cy="1143000"/>
          </a:xfrm>
        </p:spPr>
        <p:txBody>
          <a:bodyPr>
            <a:normAutofit fontScale="90000"/>
          </a:bodyPr>
          <a:lstStyle/>
          <a:p>
            <a:r>
              <a:rPr lang="tr-TR" dirty="0"/>
              <a:t>Emziren Annenin Beslenme Özellikleri- I</a:t>
            </a:r>
            <a:endParaRPr lang="en-US" dirty="0"/>
          </a:p>
        </p:txBody>
      </p:sp>
      <p:sp>
        <p:nvSpPr>
          <p:cNvPr id="3" name="Content Placeholder 2"/>
          <p:cNvSpPr>
            <a:spLocks noGrp="1"/>
          </p:cNvSpPr>
          <p:nvPr>
            <p:ph idx="1"/>
          </p:nvPr>
        </p:nvSpPr>
        <p:spPr>
          <a:xfrm>
            <a:off x="461596" y="1951892"/>
            <a:ext cx="8225204" cy="4376719"/>
          </a:xfrm>
        </p:spPr>
        <p:txBody>
          <a:bodyPr/>
          <a:lstStyle/>
          <a:p>
            <a:pPr>
              <a:buClr>
                <a:srgbClr val="C00000"/>
              </a:buClr>
            </a:pPr>
            <a:r>
              <a:rPr lang="tr-TR" sz="3600" dirty="0"/>
              <a:t>Tüm anneler, kendi sağlıkları için yeterli miktarda yiyecek ve içecek almalı ve ailelerinin bakımını sağlamalıdır</a:t>
            </a:r>
          </a:p>
          <a:p>
            <a:pPr>
              <a:buClr>
                <a:srgbClr val="C00000"/>
              </a:buClr>
            </a:pPr>
            <a:r>
              <a:rPr lang="tr-TR" sz="3600" dirty="0"/>
              <a:t>Besin çeşitliliği protein, vitamin ve mineral gereksinimini sağlamalıdır</a:t>
            </a:r>
          </a:p>
          <a:p>
            <a:pPr>
              <a:buClr>
                <a:srgbClr val="C00000"/>
              </a:buClr>
            </a:pPr>
            <a:r>
              <a:rPr lang="tr-TR" sz="3600" dirty="0"/>
              <a:t>Emziren annelerin yemesi ya da yememesi gereken özel yiyecekler yoktur</a:t>
            </a:r>
          </a:p>
          <a:p>
            <a:pPr>
              <a:buClr>
                <a:srgbClr val="C00000"/>
              </a:buClr>
            </a:pPr>
            <a:endParaRPr lang="en-US"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6</a:t>
            </a:fld>
            <a:endParaRPr lang="en-US" dirty="0"/>
          </a:p>
        </p:txBody>
      </p:sp>
    </p:spTree>
    <p:extLst>
      <p:ext uri="{BB962C8B-B14F-4D97-AF65-F5344CB8AC3E}">
        <p14:creationId xmlns:p14="http://schemas.microsoft.com/office/powerpoint/2010/main" val="122912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5750" y="473198"/>
            <a:ext cx="8229600" cy="1143000"/>
          </a:xfrm>
        </p:spPr>
        <p:txBody>
          <a:bodyPr>
            <a:normAutofit fontScale="90000"/>
          </a:bodyPr>
          <a:lstStyle/>
          <a:p>
            <a:r>
              <a:rPr lang="tr-TR" dirty="0"/>
              <a:t>Emziren Annenin Beslenme Özellikleri- II</a:t>
            </a:r>
            <a:endParaRPr lang="en-US" dirty="0"/>
          </a:p>
        </p:txBody>
      </p:sp>
      <p:sp>
        <p:nvSpPr>
          <p:cNvPr id="3" name="İçerik Yer Tutucusu 2"/>
          <p:cNvSpPr>
            <a:spLocks noGrp="1"/>
          </p:cNvSpPr>
          <p:nvPr>
            <p:ph idx="1"/>
          </p:nvPr>
        </p:nvSpPr>
        <p:spPr>
          <a:xfrm>
            <a:off x="448408" y="1612233"/>
            <a:ext cx="8238392" cy="4812630"/>
          </a:xfrm>
        </p:spPr>
        <p:txBody>
          <a:bodyPr/>
          <a:lstStyle/>
          <a:p>
            <a:pPr>
              <a:buClr>
                <a:srgbClr val="C00000"/>
              </a:buClr>
            </a:pPr>
            <a:r>
              <a:rPr lang="tr-TR" dirty="0"/>
              <a:t>Süt üretimi için kullanılan kaynaklar;</a:t>
            </a:r>
          </a:p>
          <a:p>
            <a:pPr lvl="1">
              <a:buClr>
                <a:srgbClr val="C00000"/>
              </a:buClr>
            </a:pPr>
            <a:r>
              <a:rPr lang="tr-TR" sz="3200" dirty="0"/>
              <a:t>Gebelikte vücutta biriken yağ dokusu</a:t>
            </a:r>
          </a:p>
          <a:p>
            <a:pPr lvl="1">
              <a:buClr>
                <a:srgbClr val="C00000"/>
              </a:buClr>
            </a:pPr>
            <a:r>
              <a:rPr lang="tr-TR" sz="3200" dirty="0"/>
              <a:t>Günlük tüketilen besin öğeleridir.</a:t>
            </a:r>
          </a:p>
          <a:p>
            <a:pPr>
              <a:buClr>
                <a:srgbClr val="C00000"/>
              </a:buClr>
            </a:pPr>
            <a:r>
              <a:rPr lang="tr-TR" dirty="0"/>
              <a:t>Günlük süt üretimi için 700 kaloriye gereksinim vardır. </a:t>
            </a:r>
          </a:p>
          <a:p>
            <a:pPr>
              <a:buClr>
                <a:srgbClr val="C00000"/>
              </a:buClr>
            </a:pPr>
            <a:r>
              <a:rPr lang="tr-TR" dirty="0"/>
              <a:t>İyi beslenen bir kadında;</a:t>
            </a:r>
          </a:p>
          <a:p>
            <a:pPr lvl="1">
              <a:buClr>
                <a:srgbClr val="C00000"/>
              </a:buClr>
            </a:pPr>
            <a:r>
              <a:rPr lang="tr-TR" sz="3200" dirty="0"/>
              <a:t>500 kalori günlük tükettiği besinlerden, </a:t>
            </a:r>
          </a:p>
          <a:p>
            <a:pPr lvl="1">
              <a:buClr>
                <a:srgbClr val="C00000"/>
              </a:buClr>
            </a:pPr>
            <a:r>
              <a:rPr lang="tr-TR" sz="3200" dirty="0"/>
              <a:t>200 kalori mevcut yağ dokusundan kullanılır. </a:t>
            </a:r>
          </a:p>
        </p:txBody>
      </p:sp>
      <p:sp>
        <p:nvSpPr>
          <p:cNvPr id="4" name="Slayt Numarası Yer Tutucusu 3"/>
          <p:cNvSpPr>
            <a:spLocks noGrp="1"/>
          </p:cNvSpPr>
          <p:nvPr>
            <p:ph type="sldNum" sz="quarter" idx="12"/>
          </p:nvPr>
        </p:nvSpPr>
        <p:spPr/>
        <p:txBody>
          <a:bodyPr/>
          <a:lstStyle/>
          <a:p>
            <a:fld id="{7D89CEB6-6D16-423F-9240-9DC4C10AA9A0}" type="slidenum">
              <a:rPr lang="tr-TR" altLang="tr-TR" smtClean="0"/>
              <a:pPr/>
              <a:t>7</a:t>
            </a:fld>
            <a:endParaRPr lang="tr-TR" altLang="tr-TR"/>
          </a:p>
        </p:txBody>
      </p:sp>
    </p:spTree>
    <p:extLst>
      <p:ext uri="{BB962C8B-B14F-4D97-AF65-F5344CB8AC3E}">
        <p14:creationId xmlns:p14="http://schemas.microsoft.com/office/powerpoint/2010/main" val="256814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57201"/>
            <a:ext cx="8229600" cy="1143000"/>
          </a:xfrm>
        </p:spPr>
        <p:txBody>
          <a:bodyPr>
            <a:normAutofit fontScale="90000"/>
          </a:bodyPr>
          <a:lstStyle/>
          <a:p>
            <a:r>
              <a:rPr lang="tr-TR" dirty="0"/>
              <a:t>Emziren Annenin Beslenme Özellikleri-III</a:t>
            </a:r>
            <a:endParaRPr lang="en-US" dirty="0"/>
          </a:p>
        </p:txBody>
      </p:sp>
      <p:sp>
        <p:nvSpPr>
          <p:cNvPr id="3" name="Content Placeholder 2"/>
          <p:cNvSpPr>
            <a:spLocks noGrp="1"/>
          </p:cNvSpPr>
          <p:nvPr>
            <p:ph idx="1"/>
          </p:nvPr>
        </p:nvSpPr>
        <p:spPr>
          <a:xfrm>
            <a:off x="457200" y="1600202"/>
            <a:ext cx="8229600" cy="4525963"/>
          </a:xfrm>
        </p:spPr>
        <p:txBody>
          <a:bodyPr>
            <a:normAutofit fontScale="92500"/>
          </a:bodyPr>
          <a:lstStyle/>
          <a:p>
            <a:pPr>
              <a:spcBef>
                <a:spcPts val="600"/>
              </a:spcBef>
              <a:spcAft>
                <a:spcPts val="600"/>
              </a:spcAft>
              <a:buClr>
                <a:srgbClr val="C00000"/>
              </a:buClr>
            </a:pPr>
            <a:r>
              <a:rPr lang="tr-TR" dirty="0"/>
              <a:t>Anne yetersiz-kısıtlı bir diyetle besleniyorsa kendi vücut depolarını süt üretiminde kullanır. </a:t>
            </a:r>
          </a:p>
          <a:p>
            <a:pPr>
              <a:spcBef>
                <a:spcPts val="600"/>
              </a:spcBef>
              <a:spcAft>
                <a:spcPts val="600"/>
              </a:spcAft>
              <a:buClr>
                <a:srgbClr val="C00000"/>
              </a:buClr>
            </a:pPr>
            <a:r>
              <a:rPr lang="tr-TR" dirty="0"/>
              <a:t>Annenin beslenme yetersizliği olsa da süt üretimi gerçekleşir.</a:t>
            </a:r>
          </a:p>
          <a:p>
            <a:pPr>
              <a:spcBef>
                <a:spcPts val="600"/>
              </a:spcBef>
              <a:spcAft>
                <a:spcPts val="600"/>
              </a:spcAft>
              <a:buClr>
                <a:srgbClr val="C00000"/>
              </a:buClr>
            </a:pPr>
            <a:r>
              <a:rPr lang="tr-TR" dirty="0"/>
              <a:t>Ancak annede ağır </a:t>
            </a:r>
            <a:r>
              <a:rPr lang="tr-TR" dirty="0" err="1"/>
              <a:t>malnütrisyon</a:t>
            </a:r>
            <a:r>
              <a:rPr lang="tr-TR" dirty="0"/>
              <a:t> mevcut ise süt üretimi azalabilir, </a:t>
            </a:r>
          </a:p>
          <a:p>
            <a:pPr>
              <a:spcBef>
                <a:spcPts val="600"/>
              </a:spcBef>
              <a:spcAft>
                <a:spcPts val="600"/>
              </a:spcAft>
              <a:buClr>
                <a:srgbClr val="C00000"/>
              </a:buClr>
            </a:pPr>
            <a:r>
              <a:rPr lang="tr-TR" dirty="0"/>
              <a:t>Bu durumda, yağ ve bazı vitaminler iyi beslenmiş bir anneye kıyasla daha düşük olabilir.</a:t>
            </a:r>
          </a:p>
          <a:p>
            <a:pPr>
              <a:spcBef>
                <a:spcPts val="600"/>
              </a:spcBef>
              <a:spcAft>
                <a:spcPts val="600"/>
              </a:spcAft>
              <a:buClr>
                <a:srgbClr val="C00000"/>
              </a:buClr>
            </a:pPr>
            <a:endParaRPr lang="en-US"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8</a:t>
            </a:fld>
            <a:endParaRPr lang="en-US" dirty="0"/>
          </a:p>
        </p:txBody>
      </p:sp>
    </p:spTree>
    <p:extLst>
      <p:ext uri="{BB962C8B-B14F-4D97-AF65-F5344CB8AC3E}">
        <p14:creationId xmlns:p14="http://schemas.microsoft.com/office/powerpoint/2010/main" val="285607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6"/>
            <a:ext cx="8229600" cy="847725"/>
          </a:xfrm>
        </p:spPr>
        <p:txBody>
          <a:bodyPr/>
          <a:lstStyle/>
          <a:p>
            <a:r>
              <a:rPr lang="tr-TR" sz="3600" b="1" dirty="0"/>
              <a:t>Süt Üretimi ve Anne Beslenmesi</a:t>
            </a:r>
            <a:endParaRPr lang="en-US" sz="3600" b="1" dirty="0"/>
          </a:p>
        </p:txBody>
      </p:sp>
      <p:sp>
        <p:nvSpPr>
          <p:cNvPr id="3" name="Content Placeholder 2"/>
          <p:cNvSpPr>
            <a:spLocks noGrp="1"/>
          </p:cNvSpPr>
          <p:nvPr>
            <p:ph idx="1"/>
          </p:nvPr>
        </p:nvSpPr>
        <p:spPr>
          <a:xfrm>
            <a:off x="190500" y="1354667"/>
            <a:ext cx="8953500" cy="5366808"/>
          </a:xfrm>
        </p:spPr>
        <p:txBody>
          <a:bodyPr>
            <a:normAutofit lnSpcReduction="10000"/>
          </a:bodyPr>
          <a:lstStyle/>
          <a:p>
            <a:pPr>
              <a:buClr>
                <a:srgbClr val="C00000"/>
              </a:buClr>
            </a:pPr>
            <a:r>
              <a:rPr lang="tr-TR" dirty="0"/>
              <a:t>Süt üretimini etkilemeyen durumlar</a:t>
            </a:r>
          </a:p>
          <a:p>
            <a:pPr lvl="1">
              <a:buClr>
                <a:srgbClr val="C00000"/>
              </a:buClr>
            </a:pPr>
            <a:r>
              <a:rPr lang="tr-TR" dirty="0"/>
              <a:t>Farklı besin seçimleri,</a:t>
            </a:r>
          </a:p>
          <a:p>
            <a:pPr lvl="1">
              <a:buClr>
                <a:srgbClr val="C00000"/>
              </a:buClr>
            </a:pPr>
            <a:r>
              <a:rPr lang="tr-TR" dirty="0"/>
              <a:t>Hatalı yiyecek seçenekleri,</a:t>
            </a:r>
          </a:p>
          <a:p>
            <a:pPr lvl="1">
              <a:buClr>
                <a:srgbClr val="C00000"/>
              </a:buClr>
            </a:pPr>
            <a:r>
              <a:rPr lang="tr-TR" dirty="0"/>
              <a:t>Bir öğünün atlanması,</a:t>
            </a:r>
          </a:p>
          <a:p>
            <a:pPr>
              <a:buClr>
                <a:srgbClr val="C00000"/>
              </a:buClr>
            </a:pPr>
            <a:r>
              <a:rPr lang="tr-TR" dirty="0"/>
              <a:t>Çok fazla çalışan, yeterli sıvı almayan, yemek yemeyen, sosyal destekten yoksun olan anneler, yorgunluktan ve süt yapımının az olmasından şikayet edebilir. </a:t>
            </a:r>
          </a:p>
          <a:p>
            <a:pPr>
              <a:buClr>
                <a:srgbClr val="C00000"/>
              </a:buClr>
            </a:pPr>
            <a:r>
              <a:rPr lang="tr-TR" dirty="0"/>
              <a:t>Süt üretimini arttıracak girişimler</a:t>
            </a:r>
          </a:p>
          <a:p>
            <a:pPr lvl="1">
              <a:buClr>
                <a:srgbClr val="C00000"/>
              </a:buClr>
            </a:pPr>
            <a:r>
              <a:rPr lang="tr-TR" dirty="0"/>
              <a:t>Anneye </a:t>
            </a:r>
            <a:r>
              <a:rPr lang="tr-TR" dirty="0" smtClean="0"/>
              <a:t>yeterli </a:t>
            </a:r>
            <a:r>
              <a:rPr lang="tr-TR" dirty="0"/>
              <a:t>özgüven ve bakımın sağlanması</a:t>
            </a:r>
          </a:p>
          <a:p>
            <a:pPr lvl="1">
              <a:buClr>
                <a:srgbClr val="C00000"/>
              </a:buClr>
            </a:pPr>
            <a:r>
              <a:rPr lang="tr-TR" dirty="0" smtClean="0"/>
              <a:t>Bebeğin sık </a:t>
            </a:r>
            <a:r>
              <a:rPr lang="tr-TR" dirty="0"/>
              <a:t>emzirilmesi</a:t>
            </a:r>
          </a:p>
          <a:p>
            <a:pPr>
              <a:buClr>
                <a:srgbClr val="C00000"/>
              </a:buClr>
            </a:pPr>
            <a:endParaRPr lang="tr-TR" dirty="0"/>
          </a:p>
        </p:txBody>
      </p:sp>
      <p:sp>
        <p:nvSpPr>
          <p:cNvPr id="4" name="Slayt Numarası Yer Tutucusu 3"/>
          <p:cNvSpPr>
            <a:spLocks noGrp="1"/>
          </p:cNvSpPr>
          <p:nvPr>
            <p:ph type="sldNum" sz="quarter" idx="12"/>
          </p:nvPr>
        </p:nvSpPr>
        <p:spPr/>
        <p:txBody>
          <a:bodyPr/>
          <a:lstStyle/>
          <a:p>
            <a:fld id="{2C6B1FF6-39B9-40F5-8B67-33C6354A3D4F}" type="slidenum">
              <a:rPr lang="en-US" smtClean="0"/>
              <a:pPr/>
              <a:t>9</a:t>
            </a:fld>
            <a:endParaRPr lang="en-US" dirty="0"/>
          </a:p>
        </p:txBody>
      </p:sp>
    </p:spTree>
    <p:extLst>
      <p:ext uri="{BB962C8B-B14F-4D97-AF65-F5344CB8AC3E}">
        <p14:creationId xmlns:p14="http://schemas.microsoft.com/office/powerpoint/2010/main" val="129427382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3484</Words>
  <Application>Microsoft Office PowerPoint</Application>
  <PresentationFormat>Ekran Gösterisi (4:3)</PresentationFormat>
  <Paragraphs>374</Paragraphs>
  <Slides>52</Slides>
  <Notes>18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Arial</vt:lpstr>
      <vt:lpstr>Calibri</vt:lpstr>
      <vt:lpstr>Times New Roman</vt:lpstr>
      <vt:lpstr>Wingdings</vt:lpstr>
      <vt:lpstr>Ofis Teması</vt:lpstr>
      <vt:lpstr>    </vt:lpstr>
      <vt:lpstr>Amaç ve Hedefler</vt:lpstr>
      <vt:lpstr>1. Emziren Kadının Beslenme Gereksinimleri</vt:lpstr>
      <vt:lpstr>PowerPoint Sunusu</vt:lpstr>
      <vt:lpstr>EMZİREN KADININ BESİN GEREKSİNİMİ</vt:lpstr>
      <vt:lpstr>Emziren Annenin Beslenme Özellikleri- I</vt:lpstr>
      <vt:lpstr>Emziren Annenin Beslenme Özellikleri- II</vt:lpstr>
      <vt:lpstr>Emziren Annenin Beslenme Özellikleri-III</vt:lpstr>
      <vt:lpstr>Süt Üretimi ve Anne Beslenmesi</vt:lpstr>
      <vt:lpstr>Annenin Sıvı Alımı-I</vt:lpstr>
      <vt:lpstr>Annenin Sıvı Alımı-II</vt:lpstr>
      <vt:lpstr>Kafein ve Bitki Çayları</vt:lpstr>
      <vt:lpstr>Maternal Vitamin ve Mineral Desteği</vt:lpstr>
      <vt:lpstr> Sağlıklı Bir Laktasyon İçin</vt:lpstr>
      <vt:lpstr>PowerPoint Sunusu</vt:lpstr>
      <vt:lpstr>PowerPoint Sunusu</vt:lpstr>
      <vt:lpstr>EMZİREN ANNENİN KULLANABİLECEĞİ AİLE PLANLAMASI YÖNTEMLERİ</vt:lpstr>
      <vt:lpstr>Önerilebilecek Aile Planlaması Yöntemleri</vt:lpstr>
      <vt:lpstr>Laktasyonel Amenore Metodunun Etkili Olması İçin Gerekli 3 Koşul Şu Şekildedir;</vt:lpstr>
      <vt:lpstr>Emziren Anneler İçin Uygun Olmayan Yöntemler</vt:lpstr>
      <vt:lpstr>EMZİREN ANNENİN KULLANABİLECEĞİ AİLE PLANLAMASI YÖNTEMLERİ</vt:lpstr>
      <vt:lpstr>PowerPoint Sunusu</vt:lpstr>
      <vt:lpstr>Soru?</vt:lpstr>
      <vt:lpstr>Hastalık Halinde Emzirme-I</vt:lpstr>
      <vt:lpstr>Hastalık Halinde Emzirme -II</vt:lpstr>
      <vt:lpstr>Kronik Hastalıklar</vt:lpstr>
      <vt:lpstr>Soru?</vt:lpstr>
      <vt:lpstr>Anne hasta olduğu zaman yardımcı olmak için;</vt:lpstr>
      <vt:lpstr>PowerPoint Sunusu</vt:lpstr>
      <vt:lpstr>Soru?</vt:lpstr>
      <vt:lpstr>PowerPoint Sunusu</vt:lpstr>
      <vt:lpstr>PowerPoint Sunusu</vt:lpstr>
      <vt:lpstr>PowerPoint Sunusu</vt:lpstr>
      <vt:lpstr>PowerPoint Sunusu</vt:lpstr>
      <vt:lpstr>PowerPoint Sunusu</vt:lpstr>
      <vt:lpstr>PowerPoint Sunusu</vt:lpstr>
      <vt:lpstr>PowerPoint Sunusu</vt:lpstr>
      <vt:lpstr>Emziren Annenin Ruh Sağlığı</vt:lpstr>
      <vt:lpstr>PowerPoint Sunusu</vt:lpstr>
      <vt:lpstr>PowerPoint Sunusu</vt:lpstr>
      <vt:lpstr>Annenin İlaç Kullanımı</vt:lpstr>
      <vt:lpstr>Annenin İlaç Kullanımı</vt:lpstr>
      <vt:lpstr>PowerPoint Sunusu</vt:lpstr>
      <vt:lpstr>Anne Etkilerini Bilmediğiniz Bir İlaç Alıyorsa</vt:lpstr>
      <vt:lpstr>Anne Etkilerini Bilmediğiniz Bir İlaç Alıyorsa- II</vt:lpstr>
      <vt:lpstr>Emzirme ve Annelerde İlaç Kullanımı</vt:lpstr>
      <vt:lpstr>Emzirme ve Annelerde İlaç Kullanımı</vt:lpstr>
      <vt:lpstr>Emzirme ve Annelerde İlaç Kullanımı</vt:lpstr>
      <vt:lpstr>Emzirme Ve Aşılama</vt:lpstr>
      <vt:lpstr>Anne Sütünü Arttırmak İçin  Galaktogog (Laktogog) Kullanımı </vt:lpstr>
      <vt:lpstr>ÖZET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 KILIÇ</dc:creator>
  <cp:lastModifiedBy>Melek</cp:lastModifiedBy>
  <cp:revision>14</cp:revision>
  <dcterms:created xsi:type="dcterms:W3CDTF">2018-05-23T07:59:41Z</dcterms:created>
  <dcterms:modified xsi:type="dcterms:W3CDTF">2018-11-03T14:33:15Z</dcterms:modified>
</cp:coreProperties>
</file>