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ELİHA BABAYİĞİT" initials="MB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1550C0-7D43-48F9-9380-5EFEB375B75C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5A389219-89FE-48BA-B416-BD28D4941D23}">
      <dgm:prSet phldrT="[Metin]" custT="1"/>
      <dgm:spPr/>
      <dgm:t>
        <a:bodyPr/>
        <a:lstStyle/>
        <a:p>
          <a:r>
            <a:rPr lang="tr-TR" sz="2400" dirty="0"/>
            <a:t>İlk verilen besinler az miktar başlanarak 3-5 günde bir porsiyona ulaşabilir</a:t>
          </a:r>
        </a:p>
      </dgm:t>
    </dgm:pt>
    <dgm:pt modelId="{A39A82E8-3C72-435B-82AA-40CB6A340A24}" type="parTrans" cxnId="{66C5843C-71EF-4771-BCEF-BB6B2DD191E3}">
      <dgm:prSet/>
      <dgm:spPr/>
      <dgm:t>
        <a:bodyPr/>
        <a:lstStyle/>
        <a:p>
          <a:endParaRPr lang="tr-TR"/>
        </a:p>
      </dgm:t>
    </dgm:pt>
    <dgm:pt modelId="{CCDD1325-6988-423A-B148-9C1159297F3D}" type="sibTrans" cxnId="{66C5843C-71EF-4771-BCEF-BB6B2DD191E3}">
      <dgm:prSet/>
      <dgm:spPr/>
      <dgm:t>
        <a:bodyPr/>
        <a:lstStyle/>
        <a:p>
          <a:endParaRPr lang="tr-TR"/>
        </a:p>
      </dgm:t>
    </dgm:pt>
    <dgm:pt modelId="{6B6DD50E-91C9-4A4C-B321-B6937363976D}">
      <dgm:prSet phldrT="[Metin]" custT="1"/>
      <dgm:spPr/>
      <dgm:t>
        <a:bodyPr/>
        <a:lstStyle/>
        <a:p>
          <a:r>
            <a:rPr lang="tr-TR" sz="2400" dirty="0"/>
            <a:t>Bir porsiyon kabaca her kişinin kendi elinin açık şekilde tutacağı miktar olarak belirtilir</a:t>
          </a:r>
        </a:p>
      </dgm:t>
    </dgm:pt>
    <dgm:pt modelId="{C3461DAA-8041-42ED-85B3-861851ADC05D}" type="parTrans" cxnId="{9292908B-3396-485D-B75A-68070C8F1153}">
      <dgm:prSet/>
      <dgm:spPr/>
      <dgm:t>
        <a:bodyPr/>
        <a:lstStyle/>
        <a:p>
          <a:endParaRPr lang="tr-TR"/>
        </a:p>
      </dgm:t>
    </dgm:pt>
    <dgm:pt modelId="{D2D62C32-AAFB-4072-94C6-53385F73C41C}" type="sibTrans" cxnId="{9292908B-3396-485D-B75A-68070C8F1153}">
      <dgm:prSet/>
      <dgm:spPr/>
      <dgm:t>
        <a:bodyPr/>
        <a:lstStyle/>
        <a:p>
          <a:endParaRPr lang="tr-TR"/>
        </a:p>
      </dgm:t>
    </dgm:pt>
    <dgm:pt modelId="{F2B52A29-3454-4EBE-95E3-9202B83D96DF}">
      <dgm:prSet phldrT="[Metin]" custT="1"/>
      <dgm:spPr/>
      <dgm:t>
        <a:bodyPr/>
        <a:lstStyle/>
        <a:p>
          <a:pPr algn="l">
            <a:spcAft>
              <a:spcPts val="0"/>
            </a:spcAft>
          </a:pPr>
          <a:r>
            <a:rPr lang="tr-TR" sz="2400" dirty="0"/>
            <a:t>Bebek için porsiyon bebeğin elinin alacağı kadardır</a:t>
          </a:r>
          <a:endParaRPr lang="tr-TR" sz="3700" dirty="0"/>
        </a:p>
      </dgm:t>
    </dgm:pt>
    <dgm:pt modelId="{627EAD1C-5DDF-4872-A413-259DBBCF3D63}" type="parTrans" cxnId="{E67BE169-F897-4B87-931F-023B9ABA7923}">
      <dgm:prSet/>
      <dgm:spPr/>
      <dgm:t>
        <a:bodyPr/>
        <a:lstStyle/>
        <a:p>
          <a:endParaRPr lang="tr-TR"/>
        </a:p>
      </dgm:t>
    </dgm:pt>
    <dgm:pt modelId="{4A9261BD-27C2-4E22-8989-6F73A117E182}" type="sibTrans" cxnId="{E67BE169-F897-4B87-931F-023B9ABA7923}">
      <dgm:prSet/>
      <dgm:spPr/>
      <dgm:t>
        <a:bodyPr/>
        <a:lstStyle/>
        <a:p>
          <a:endParaRPr lang="tr-TR"/>
        </a:p>
      </dgm:t>
    </dgm:pt>
    <dgm:pt modelId="{E9EB72F5-35A0-4430-B3DF-D443331120DD}" type="pres">
      <dgm:prSet presAssocID="{431550C0-7D43-48F9-9380-5EFEB375B75C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829DADE6-CCFC-41EF-A4A5-B71140EA2BDE}" type="pres">
      <dgm:prSet presAssocID="{431550C0-7D43-48F9-9380-5EFEB375B75C}" presName="arrow" presStyleLbl="bgShp" presStyleIdx="0" presStyleCnt="1" custScaleX="91253" custScaleY="94681" custLinFactNeighborX="325" custLinFactNeighborY="481"/>
      <dgm:spPr>
        <a:solidFill>
          <a:schemeClr val="accent1">
            <a:lumMod val="40000"/>
            <a:lumOff val="60000"/>
          </a:schemeClr>
        </a:solidFill>
      </dgm:spPr>
    </dgm:pt>
    <dgm:pt modelId="{FB052718-A965-4796-98FA-7A86C60A1554}" type="pres">
      <dgm:prSet presAssocID="{431550C0-7D43-48F9-9380-5EFEB375B75C}" presName="arrowDiagram3" presStyleCnt="0"/>
      <dgm:spPr/>
    </dgm:pt>
    <dgm:pt modelId="{9D1B81FE-5FB9-47B4-AEC7-514EFB590B9E}" type="pres">
      <dgm:prSet presAssocID="{5A389219-89FE-48BA-B416-BD28D4941D23}" presName="bullet3a" presStyleLbl="node1" presStyleIdx="0" presStyleCnt="3"/>
      <dgm:spPr>
        <a:solidFill>
          <a:schemeClr val="accent4"/>
        </a:solidFill>
      </dgm:spPr>
    </dgm:pt>
    <dgm:pt modelId="{C20940C7-E9D4-47C5-AC5E-4463FDBFB327}" type="pres">
      <dgm:prSet presAssocID="{5A389219-89FE-48BA-B416-BD28D4941D23}" presName="textBox3a" presStyleLbl="revTx" presStyleIdx="0" presStyleCnt="3" custScaleX="208253" custScaleY="83635" custLinFactNeighborX="60444" custLinFactNeighborY="-1896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8F4AD33-6D4F-48BD-B519-AE0C6AE25ADC}" type="pres">
      <dgm:prSet presAssocID="{6B6DD50E-91C9-4A4C-B321-B6937363976D}" presName="bullet3b" presStyleLbl="node1" presStyleIdx="1" presStyleCnt="3"/>
      <dgm:spPr>
        <a:solidFill>
          <a:schemeClr val="accent4"/>
        </a:solidFill>
      </dgm:spPr>
    </dgm:pt>
    <dgm:pt modelId="{EC0682AE-928F-464C-90BC-3DFEA1DE6536}" type="pres">
      <dgm:prSet presAssocID="{6B6DD50E-91C9-4A4C-B321-B6937363976D}" presName="textBox3b" presStyleLbl="revTx" presStyleIdx="1" presStyleCnt="3" custScaleX="220566" custScaleY="93170" custLinFactNeighborX="-54988" custLinFactNeighborY="-5171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E8B723B-C0F4-4CC7-90DE-D7A867ACD8BE}" type="pres">
      <dgm:prSet presAssocID="{F2B52A29-3454-4EBE-95E3-9202B83D96DF}" presName="bullet3c" presStyleLbl="node1" presStyleIdx="2" presStyleCnt="3"/>
      <dgm:spPr>
        <a:solidFill>
          <a:schemeClr val="accent4"/>
        </a:solidFill>
      </dgm:spPr>
    </dgm:pt>
    <dgm:pt modelId="{D178E51C-13AB-49DB-A6AC-645711FAE341}" type="pres">
      <dgm:prSet presAssocID="{F2B52A29-3454-4EBE-95E3-9202B83D96DF}" presName="textBox3c" presStyleLbl="revTx" presStyleIdx="2" presStyleCnt="3" custScaleX="191442" custScaleY="35466" custLinFactNeighborX="25161" custLinFactNeighborY="-2366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C61CCC48-08F9-4A43-AD5A-95EACFE838FA}" type="presOf" srcId="{5A389219-89FE-48BA-B416-BD28D4941D23}" destId="{C20940C7-E9D4-47C5-AC5E-4463FDBFB327}" srcOrd="0" destOrd="0" presId="urn:microsoft.com/office/officeart/2005/8/layout/arrow2"/>
    <dgm:cxn modelId="{1ECC229D-7F68-4A22-B13C-363B82E2EB2E}" type="presOf" srcId="{6B6DD50E-91C9-4A4C-B321-B6937363976D}" destId="{EC0682AE-928F-464C-90BC-3DFEA1DE6536}" srcOrd="0" destOrd="0" presId="urn:microsoft.com/office/officeart/2005/8/layout/arrow2"/>
    <dgm:cxn modelId="{E67BE169-F897-4B87-931F-023B9ABA7923}" srcId="{431550C0-7D43-48F9-9380-5EFEB375B75C}" destId="{F2B52A29-3454-4EBE-95E3-9202B83D96DF}" srcOrd="2" destOrd="0" parTransId="{627EAD1C-5DDF-4872-A413-259DBBCF3D63}" sibTransId="{4A9261BD-27C2-4E22-8989-6F73A117E182}"/>
    <dgm:cxn modelId="{66C5843C-71EF-4771-BCEF-BB6B2DD191E3}" srcId="{431550C0-7D43-48F9-9380-5EFEB375B75C}" destId="{5A389219-89FE-48BA-B416-BD28D4941D23}" srcOrd="0" destOrd="0" parTransId="{A39A82E8-3C72-435B-82AA-40CB6A340A24}" sibTransId="{CCDD1325-6988-423A-B148-9C1159297F3D}"/>
    <dgm:cxn modelId="{9292908B-3396-485D-B75A-68070C8F1153}" srcId="{431550C0-7D43-48F9-9380-5EFEB375B75C}" destId="{6B6DD50E-91C9-4A4C-B321-B6937363976D}" srcOrd="1" destOrd="0" parTransId="{C3461DAA-8041-42ED-85B3-861851ADC05D}" sibTransId="{D2D62C32-AAFB-4072-94C6-53385F73C41C}"/>
    <dgm:cxn modelId="{22065AF6-0560-4E71-8104-A622799FFE56}" type="presOf" srcId="{F2B52A29-3454-4EBE-95E3-9202B83D96DF}" destId="{D178E51C-13AB-49DB-A6AC-645711FAE341}" srcOrd="0" destOrd="0" presId="urn:microsoft.com/office/officeart/2005/8/layout/arrow2"/>
    <dgm:cxn modelId="{E35EA514-C29E-4E88-8BEF-E23F99E46744}" type="presOf" srcId="{431550C0-7D43-48F9-9380-5EFEB375B75C}" destId="{E9EB72F5-35A0-4430-B3DF-D443331120DD}" srcOrd="0" destOrd="0" presId="urn:microsoft.com/office/officeart/2005/8/layout/arrow2"/>
    <dgm:cxn modelId="{932DE0D3-D2CE-4B75-B6BE-E3DD04C2E67F}" type="presParOf" srcId="{E9EB72F5-35A0-4430-B3DF-D443331120DD}" destId="{829DADE6-CCFC-41EF-A4A5-B71140EA2BDE}" srcOrd="0" destOrd="0" presId="urn:microsoft.com/office/officeart/2005/8/layout/arrow2"/>
    <dgm:cxn modelId="{B8BCCB7E-60BE-4E03-89AD-036DBA4E670C}" type="presParOf" srcId="{E9EB72F5-35A0-4430-B3DF-D443331120DD}" destId="{FB052718-A965-4796-98FA-7A86C60A1554}" srcOrd="1" destOrd="0" presId="urn:microsoft.com/office/officeart/2005/8/layout/arrow2"/>
    <dgm:cxn modelId="{F93B0999-2532-45A6-B9BE-FEE1C1E3F431}" type="presParOf" srcId="{FB052718-A965-4796-98FA-7A86C60A1554}" destId="{9D1B81FE-5FB9-47B4-AEC7-514EFB590B9E}" srcOrd="0" destOrd="0" presId="urn:microsoft.com/office/officeart/2005/8/layout/arrow2"/>
    <dgm:cxn modelId="{D755F34F-0934-44D6-BA1B-832F095C3779}" type="presParOf" srcId="{FB052718-A965-4796-98FA-7A86C60A1554}" destId="{C20940C7-E9D4-47C5-AC5E-4463FDBFB327}" srcOrd="1" destOrd="0" presId="urn:microsoft.com/office/officeart/2005/8/layout/arrow2"/>
    <dgm:cxn modelId="{92126618-125D-4759-BD5C-D80B703DC137}" type="presParOf" srcId="{FB052718-A965-4796-98FA-7A86C60A1554}" destId="{C8F4AD33-6D4F-48BD-B519-AE0C6AE25ADC}" srcOrd="2" destOrd="0" presId="urn:microsoft.com/office/officeart/2005/8/layout/arrow2"/>
    <dgm:cxn modelId="{8993919D-F493-4922-9918-4FDD47C47661}" type="presParOf" srcId="{FB052718-A965-4796-98FA-7A86C60A1554}" destId="{EC0682AE-928F-464C-90BC-3DFEA1DE6536}" srcOrd="3" destOrd="0" presId="urn:microsoft.com/office/officeart/2005/8/layout/arrow2"/>
    <dgm:cxn modelId="{551AE5A6-9925-4C59-9F12-84E00DE2D769}" type="presParOf" srcId="{FB052718-A965-4796-98FA-7A86C60A1554}" destId="{4E8B723B-C0F4-4CC7-90DE-D7A867ACD8BE}" srcOrd="4" destOrd="0" presId="urn:microsoft.com/office/officeart/2005/8/layout/arrow2"/>
    <dgm:cxn modelId="{3B0631B6-DE35-4AB7-878D-2FE487EE539F}" type="presParOf" srcId="{FB052718-A965-4796-98FA-7A86C60A1554}" destId="{D178E51C-13AB-49DB-A6AC-645711FAE341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9DADE6-CCFC-41EF-A4A5-B71140EA2BDE}">
      <dsp:nvSpPr>
        <dsp:cNvPr id="0" name=""/>
        <dsp:cNvSpPr/>
      </dsp:nvSpPr>
      <dsp:spPr>
        <a:xfrm>
          <a:off x="318037" y="144010"/>
          <a:ext cx="7674864" cy="4976986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1B81FE-5FB9-47B4-AEC7-514EFB590B9E}">
      <dsp:nvSpPr>
        <dsp:cNvPr id="0" name=""/>
        <dsp:cNvSpPr/>
      </dsp:nvSpPr>
      <dsp:spPr>
        <a:xfrm>
          <a:off x="991006" y="3607022"/>
          <a:ext cx="218673" cy="218673"/>
        </a:xfrm>
        <a:prstGeom prst="ellipse">
          <a:avLst/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0940C7-E9D4-47C5-AC5E-4463FDBFB327}">
      <dsp:nvSpPr>
        <dsp:cNvPr id="0" name=""/>
        <dsp:cNvSpPr/>
      </dsp:nvSpPr>
      <dsp:spPr>
        <a:xfrm>
          <a:off x="1224144" y="3552632"/>
          <a:ext cx="4081039" cy="12705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871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/>
            <a:t>İlk verilen besinler az miktar başlanarak 3-5 günde bir porsiyona ulaşabilir</a:t>
          </a:r>
        </a:p>
      </dsp:txBody>
      <dsp:txXfrm>
        <a:off x="1224144" y="3552632"/>
        <a:ext cx="4081039" cy="1270543"/>
      </dsp:txXfrm>
    </dsp:sp>
    <dsp:sp modelId="{C8F4AD33-6D4F-48BD-B519-AE0C6AE25ADC}">
      <dsp:nvSpPr>
        <dsp:cNvPr id="0" name=""/>
        <dsp:cNvSpPr/>
      </dsp:nvSpPr>
      <dsp:spPr>
        <a:xfrm>
          <a:off x="2921223" y="2178282"/>
          <a:ext cx="395295" cy="395295"/>
        </a:xfrm>
        <a:prstGeom prst="ellipse">
          <a:avLst/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0682AE-928F-464C-90BC-3DFEA1DE6536}">
      <dsp:nvSpPr>
        <dsp:cNvPr id="0" name=""/>
        <dsp:cNvSpPr/>
      </dsp:nvSpPr>
      <dsp:spPr>
        <a:xfrm>
          <a:off x="792093" y="994780"/>
          <a:ext cx="4452187" cy="26642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459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/>
            <a:t>Bir porsiyon kabaca her kişinin kendi elinin açık şekilde tutacağı miktar olarak belirtilir</a:t>
          </a:r>
        </a:p>
      </dsp:txBody>
      <dsp:txXfrm>
        <a:off x="792093" y="994780"/>
        <a:ext cx="4452187" cy="2664272"/>
      </dsp:txXfrm>
    </dsp:sp>
    <dsp:sp modelId="{4E8B723B-C0F4-4CC7-90DE-D7A867ACD8BE}">
      <dsp:nvSpPr>
        <dsp:cNvPr id="0" name=""/>
        <dsp:cNvSpPr/>
      </dsp:nvSpPr>
      <dsp:spPr>
        <a:xfrm>
          <a:off x="5242531" y="1308843"/>
          <a:ext cx="546684" cy="546684"/>
        </a:xfrm>
        <a:prstGeom prst="ellipse">
          <a:avLst/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78E51C-13AB-49DB-A6AC-645711FAE341}">
      <dsp:nvSpPr>
        <dsp:cNvPr id="0" name=""/>
        <dsp:cNvSpPr/>
      </dsp:nvSpPr>
      <dsp:spPr>
        <a:xfrm>
          <a:off x="4632633" y="1896445"/>
          <a:ext cx="3864310" cy="12956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9677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tr-TR" sz="2400" kern="1200" dirty="0"/>
            <a:t>Bebek için porsiyon bebeğin elinin alacağı kadardır</a:t>
          </a:r>
          <a:endParaRPr lang="tr-TR" sz="3700" kern="1200" dirty="0"/>
        </a:p>
      </dsp:txBody>
      <dsp:txXfrm>
        <a:off x="4632633" y="1896445"/>
        <a:ext cx="3864310" cy="12956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67FB23-E80F-4EDB-A40F-526796F22904}" type="datetimeFigureOut">
              <a:rPr lang="tr-TR" smtClean="0"/>
              <a:t>3.11.2018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B39D1B-3547-415D-8C01-709A3ABFC31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42864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D7F2C-F419-41BA-8E0B-F91CD516D6BE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14741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D7F2C-F419-41BA-8E0B-F91CD516D6BE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185555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D7F2C-F419-41BA-8E0B-F91CD516D6BE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517757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D7F2C-F419-41BA-8E0B-F91CD516D6BE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15235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338B6E-F89A-4944-957D-2C750A5C8157}" type="slidenum">
              <a:rPr kumimoji="0" lang="tr-TR" altLang="tr-TR" sz="1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tr-TR" altLang="tr-TR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105000"/>
              </a:lnSpc>
            </a:pPr>
            <a:r>
              <a:rPr lang="tr-TR" altLang="tr-TR" sz="700" i="1"/>
              <a:t>Not: Susamış çocuğa ayran, kaynatılmış su, taze sıkılmış meyve suyu verin. Peynir çiğ sütten yapılıyor ise çocuğunuza 1 yaşına kadar vermeyin.</a:t>
            </a:r>
          </a:p>
          <a:p>
            <a:pPr eaLnBrk="1" hangingPunct="1"/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5392672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buNone/>
            </a:pP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71D24-004C-4CDA-96CF-ED16F18C689C}" type="slidenum">
              <a:rPr lang="tr-TR" smtClean="0"/>
              <a:pPr/>
              <a:t>17</a:t>
            </a:fld>
            <a:endParaRPr lang="tr-T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Yemeklerin arkasına mutlaka su verilmelidir.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71D24-004C-4CDA-96CF-ED16F18C689C}" type="slidenum">
              <a:rPr lang="tr-TR" smtClean="0"/>
              <a:pPr/>
              <a:t>19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3E1DC-7C7B-45C5-800C-7E6400796DC3}" type="datetimeFigureOut">
              <a:rPr lang="tr-TR" smtClean="0"/>
              <a:t>3.11.2018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9122C-AE58-4D31-A6CF-138CCE72778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53272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3E1DC-7C7B-45C5-800C-7E6400796DC3}" type="datetimeFigureOut">
              <a:rPr lang="tr-TR" smtClean="0"/>
              <a:t>3.11.2018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9122C-AE58-4D31-A6CF-138CCE72778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05452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3E1DC-7C7B-45C5-800C-7E6400796DC3}" type="datetimeFigureOut">
              <a:rPr lang="tr-TR" smtClean="0"/>
              <a:t>3.11.2018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9122C-AE58-4D31-A6CF-138CCE72778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796112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 txBox="1">
            <a:spLocks noGrp="1"/>
          </p:cNvSpPr>
          <p:nvPr>
            <p:ph type="title"/>
          </p:nvPr>
        </p:nvSpPr>
        <p:spPr>
          <a:xfrm>
            <a:off x="457200" y="8458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/>
          <a:p>
            <a:pPr lvl="0"/>
            <a:r>
              <a:rPr/>
              <a:t>Click to edit Master title style</a:t>
            </a:r>
          </a:p>
        </p:txBody>
      </p:sp>
      <p:sp>
        <p:nvSpPr>
          <p:cNvPr id="3" name="2 Metin Yer Tutucusu"/>
          <p:cNvSpPr txBox="1">
            <a:spLocks noGrp="1"/>
          </p:cNvSpPr>
          <p:nvPr>
            <p:ph type="body" idx="1"/>
          </p:nvPr>
        </p:nvSpPr>
        <p:spPr>
          <a:xfrm>
            <a:off x="457200" y="2060848"/>
            <a:ext cx="8229600" cy="4065314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3 Veri Yer Tutucusu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 algn="l">
              <a:defRPr sz="1200">
                <a:solidFill>
                  <a:srgbClr val="3F3F3F"/>
                </a:solidFill>
              </a:defRPr>
            </a:lvl1pPr>
          </a:lstStyle>
          <a:p>
            <a:endParaRPr/>
          </a:p>
        </p:txBody>
      </p:sp>
      <p:sp>
        <p:nvSpPr>
          <p:cNvPr id="5" name="4 Altbilgi Yer Tutucusu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467544" y="6356352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3F05B0F9-885C-4E60-BCE3-062D4266D382}" type="slidenum">
              <a:rPr lang="tr-TR" altLang="tr-TR"/>
              <a:pPr/>
              <a:t>‹#›</a:t>
            </a:fld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1210423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 txBox="1">
            <a:spLocks noGrp="1"/>
          </p:cNvSpPr>
          <p:nvPr>
            <p:ph type="title"/>
          </p:nvPr>
        </p:nvSpPr>
        <p:spPr>
          <a:xfrm>
            <a:off x="457200" y="764704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/>
          <a:p>
            <a:pPr lvl="0"/>
            <a:r>
              <a:rPr/>
              <a:t>Click to edit Master title style</a:t>
            </a:r>
          </a:p>
        </p:txBody>
      </p:sp>
      <p:sp>
        <p:nvSpPr>
          <p:cNvPr id="3" name="2 Metin Yer Tutucusu"/>
          <p:cNvSpPr txBox="1">
            <a:spLocks noGrp="1"/>
          </p:cNvSpPr>
          <p:nvPr>
            <p:ph type="body" idx="1"/>
          </p:nvPr>
        </p:nvSpPr>
        <p:spPr>
          <a:xfrm>
            <a:off x="457200" y="1988840"/>
            <a:ext cx="8229600" cy="4137322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3 Veri Yer Tutucusu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 algn="l">
              <a:defRPr sz="1200">
                <a:solidFill>
                  <a:srgbClr val="3F3F3F"/>
                </a:solidFill>
              </a:defRPr>
            </a:lvl1pPr>
          </a:lstStyle>
          <a:p>
            <a:endParaRPr/>
          </a:p>
        </p:txBody>
      </p:sp>
      <p:sp>
        <p:nvSpPr>
          <p:cNvPr id="5" name="4 Altbilgi Yer Tutucusu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467544" y="6356352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3F05B0F9-885C-4E60-BCE3-062D4266D382}" type="slidenum">
              <a:rPr lang="tr-TR" altLang="tr-TR"/>
              <a:pPr/>
              <a:t>‹#›</a:t>
            </a:fld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409732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3E1DC-7C7B-45C5-800C-7E6400796DC3}" type="datetimeFigureOut">
              <a:rPr lang="tr-TR" smtClean="0"/>
              <a:t>3.11.2018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9122C-AE58-4D31-A6CF-138CCE72778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41319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3E1DC-7C7B-45C5-800C-7E6400796DC3}" type="datetimeFigureOut">
              <a:rPr lang="tr-TR" smtClean="0"/>
              <a:t>3.11.2018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9122C-AE58-4D31-A6CF-138CCE72778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18491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3E1DC-7C7B-45C5-800C-7E6400796DC3}" type="datetimeFigureOut">
              <a:rPr lang="tr-TR" smtClean="0"/>
              <a:t>3.11.2018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9122C-AE58-4D31-A6CF-138CCE72778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734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3E1DC-7C7B-45C5-800C-7E6400796DC3}" type="datetimeFigureOut">
              <a:rPr lang="tr-TR" smtClean="0"/>
              <a:t>3.11.2018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9122C-AE58-4D31-A6CF-138CCE72778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23102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3E1DC-7C7B-45C5-800C-7E6400796DC3}" type="datetimeFigureOut">
              <a:rPr lang="tr-TR" smtClean="0"/>
              <a:t>3.11.2018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9122C-AE58-4D31-A6CF-138CCE72778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29911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3E1DC-7C7B-45C5-800C-7E6400796DC3}" type="datetimeFigureOut">
              <a:rPr lang="tr-TR" smtClean="0"/>
              <a:t>3.11.2018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9122C-AE58-4D31-A6CF-138CCE72778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39764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3E1DC-7C7B-45C5-800C-7E6400796DC3}" type="datetimeFigureOut">
              <a:rPr lang="tr-TR" smtClean="0"/>
              <a:t>3.11.2018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9122C-AE58-4D31-A6CF-138CCE72778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1565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3E1DC-7C7B-45C5-800C-7E6400796DC3}" type="datetimeFigureOut">
              <a:rPr lang="tr-TR" smtClean="0"/>
              <a:t>3.11.2018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9122C-AE58-4D31-A6CF-138CCE72778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2915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124761"/>
            <a:ext cx="742720" cy="686327"/>
          </a:xfrm>
          <a:prstGeom prst="rect">
            <a:avLst/>
          </a:prstGeom>
        </p:spPr>
      </p:pic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83E1DC-7C7B-45C5-800C-7E6400796DC3}" type="datetimeFigureOut">
              <a:rPr lang="tr-TR" smtClean="0"/>
              <a:t>3.11.2018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 dirty="0" smtClean="0"/>
              <a:t>TC Sağlık Bakanlığı</a:t>
            </a:r>
          </a:p>
          <a:p>
            <a:r>
              <a:rPr lang="tr-TR" dirty="0" smtClean="0"/>
              <a:t>Halk Sağlığı Genel Müdürlüğü</a:t>
            </a:r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9122C-AE58-4D31-A6CF-138CCE727786}" type="slidenum">
              <a:rPr lang="tr-TR" smtClean="0"/>
              <a:t>‹#›</a:t>
            </a:fld>
            <a:endParaRPr lang="tr-TR" dirty="0"/>
          </a:p>
        </p:txBody>
      </p:sp>
      <p:pic>
        <p:nvPicPr>
          <p:cNvPr id="7" name="6 Resim" descr="HSGM-LOGO.png"/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179512" y="116632"/>
            <a:ext cx="658975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167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340768"/>
            <a:ext cx="4927606" cy="4508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429423" y="376440"/>
            <a:ext cx="6172200" cy="1143000"/>
          </a:xfrm>
        </p:spPr>
        <p:txBody>
          <a:bodyPr/>
          <a:lstStyle/>
          <a:p>
            <a:r>
              <a:rPr lang="tr-TR" sz="4000" b="1" dirty="0">
                <a:solidFill>
                  <a:srgbClr val="FF0000"/>
                </a:solidFill>
              </a:rPr>
              <a:t>TAMAMLAYICI BESLENME-2</a:t>
            </a:r>
          </a:p>
        </p:txBody>
      </p:sp>
      <p:sp>
        <p:nvSpPr>
          <p:cNvPr id="3" name="AutoShape 2" descr="öneri png ile ilgili görsel sonucu"/>
          <p:cNvSpPr>
            <a:spLocks noChangeAspect="1" noChangeArrowheads="1"/>
          </p:cNvSpPr>
          <p:nvPr/>
        </p:nvSpPr>
        <p:spPr bwMode="auto">
          <a:xfrm>
            <a:off x="1259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 kern="0">
              <a:solidFill>
                <a:sysClr val="windowText" lastClr="000000"/>
              </a:solidFill>
            </a:endParaRPr>
          </a:p>
        </p:txBody>
      </p:sp>
      <p:sp>
        <p:nvSpPr>
          <p:cNvPr id="6" name="AutoShape 4" descr="öneri png ile ilgili görsel sonucu"/>
          <p:cNvSpPr>
            <a:spLocks noChangeAspect="1" noChangeArrowheads="1"/>
          </p:cNvSpPr>
          <p:nvPr/>
        </p:nvSpPr>
        <p:spPr bwMode="auto">
          <a:xfrm>
            <a:off x="1373981" y="7939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 kern="0">
              <a:solidFill>
                <a:sysClr val="windowText" lastClr="000000"/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5B0F9-885C-4E60-BCE3-062D4266D382}" type="slidenum">
              <a:rPr lang="tr-TR" altLang="tr-TR" smtClean="0"/>
              <a:pPr/>
              <a:t>1</a:t>
            </a:fld>
            <a:endParaRPr lang="tr-TR" altLang="tr-TR" dirty="0"/>
          </a:p>
        </p:txBody>
      </p:sp>
      <p:sp>
        <p:nvSpPr>
          <p:cNvPr id="7" name="Metin kutusu 6"/>
          <p:cNvSpPr txBox="1"/>
          <p:nvPr/>
        </p:nvSpPr>
        <p:spPr>
          <a:xfrm>
            <a:off x="1213159" y="5862423"/>
            <a:ext cx="6886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i="1" dirty="0" smtClean="0">
                <a:solidFill>
                  <a:schemeClr val="accent5">
                    <a:lumMod val="75000"/>
                  </a:schemeClr>
                </a:solidFill>
              </a:rPr>
              <a:t>T.C SAĞLIK BAKANLIĞI HALK SAĞLIĞI GENEL MÜDÜRLÜĞÜ</a:t>
            </a:r>
          </a:p>
          <a:p>
            <a:r>
              <a:rPr lang="tr-TR" b="1" i="1" dirty="0" smtClean="0">
                <a:solidFill>
                  <a:schemeClr val="accent5">
                    <a:lumMod val="75000"/>
                  </a:schemeClr>
                </a:solidFill>
              </a:rPr>
              <a:t>Çocuk ve Ergen Sağlığı Dairesi Başkanlığı</a:t>
            </a:r>
          </a:p>
        </p:txBody>
      </p:sp>
    </p:spTree>
    <p:extLst>
      <p:ext uri="{BB962C8B-B14F-4D97-AF65-F5344CB8AC3E}">
        <p14:creationId xmlns:p14="http://schemas.microsoft.com/office/powerpoint/2010/main" val="29308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51014" y="485800"/>
            <a:ext cx="7926456" cy="710952"/>
          </a:xfrm>
        </p:spPr>
        <p:txBody>
          <a:bodyPr/>
          <a:lstStyle/>
          <a:p>
            <a:pPr eaLnBrk="1" hangingPunct="1"/>
            <a:r>
              <a:rPr lang="tr-TR" altLang="tr-TR" sz="4000" b="1" dirty="0">
                <a:latin typeface="+mn-lt"/>
              </a:rPr>
              <a:t>12.Aydan 2 Yaşa Kadar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5942" y="1196752"/>
            <a:ext cx="8719458" cy="5465305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tr-TR" altLang="tr-TR" sz="3000" b="1" i="1" dirty="0">
                <a:solidFill>
                  <a:schemeClr val="tx1"/>
                </a:solidFill>
              </a:rPr>
              <a:t>Bebeğiniz her istediğinde emzirmeye devam edin.</a:t>
            </a:r>
            <a:endParaRPr lang="tr-TR" altLang="tr-TR" sz="3000" dirty="0">
              <a:solidFill>
                <a:schemeClr val="tx1"/>
              </a:solidFill>
            </a:endParaRPr>
          </a:p>
          <a:p>
            <a:pPr eaLnBrk="1" hangingPunct="1">
              <a:spcAft>
                <a:spcPct val="20000"/>
              </a:spcAft>
            </a:pPr>
            <a:r>
              <a:rPr lang="tr-TR" altLang="tr-TR" sz="3000" dirty="0">
                <a:solidFill>
                  <a:schemeClr val="tx1"/>
                </a:solidFill>
              </a:rPr>
              <a:t>Kıyma ya da yumurta sarısı, sebze eklenmiş, pirinç ya da bulgur ile hazırlanmış yemekler (kabak dolma, biber dolma, sulu köfte vb.) ya da </a:t>
            </a:r>
          </a:p>
          <a:p>
            <a:pPr eaLnBrk="1" hangingPunct="1">
              <a:spcAft>
                <a:spcPct val="20000"/>
              </a:spcAft>
            </a:pPr>
            <a:r>
              <a:rPr lang="tr-TR" altLang="tr-TR" sz="3000" dirty="0">
                <a:solidFill>
                  <a:schemeClr val="tx1"/>
                </a:solidFill>
              </a:rPr>
              <a:t>Yoğurtlu çorbalar (tarhana, yayla) ve ekmek ya da</a:t>
            </a:r>
          </a:p>
          <a:p>
            <a:pPr eaLnBrk="1" hangingPunct="1">
              <a:spcAft>
                <a:spcPct val="20000"/>
              </a:spcAft>
            </a:pPr>
            <a:r>
              <a:rPr lang="tr-TR" altLang="tr-TR" sz="3000" dirty="0">
                <a:solidFill>
                  <a:schemeClr val="tx1"/>
                </a:solidFill>
              </a:rPr>
              <a:t>Izgara köfte, pilav (makarna, patates vb.) ya da</a:t>
            </a:r>
          </a:p>
          <a:p>
            <a:pPr eaLnBrk="1" hangingPunct="1">
              <a:spcAft>
                <a:spcPct val="20000"/>
              </a:spcAft>
            </a:pPr>
            <a:r>
              <a:rPr lang="tr-TR" altLang="tr-TR" sz="3000" dirty="0">
                <a:solidFill>
                  <a:schemeClr val="tx1"/>
                </a:solidFill>
              </a:rPr>
              <a:t>Yumurta, domates, biber, peynir, sıvı yağ ile hazırlanan menemen ya da</a:t>
            </a:r>
          </a:p>
          <a:p>
            <a:pPr eaLnBrk="1" hangingPunct="1">
              <a:spcAft>
                <a:spcPct val="20000"/>
              </a:spcAft>
            </a:pPr>
            <a:r>
              <a:rPr lang="tr-TR" altLang="tr-TR" sz="3000" dirty="0">
                <a:solidFill>
                  <a:schemeClr val="tx1"/>
                </a:solidFill>
              </a:rPr>
              <a:t>Yumurta, peynir (ya da domates, biber, patates, havuç gibi)  ile hazırlanan omlet ve ekmek</a:t>
            </a:r>
          </a:p>
          <a:p>
            <a:pPr eaLnBrk="1" hangingPunct="1">
              <a:spcAft>
                <a:spcPct val="20000"/>
              </a:spcAft>
            </a:pPr>
            <a:r>
              <a:rPr lang="tr-TR" altLang="tr-TR" sz="3000" dirty="0">
                <a:solidFill>
                  <a:schemeClr val="tx1"/>
                </a:solidFill>
              </a:rPr>
              <a:t>Mevsimine göre taze sebze, meyve</a:t>
            </a: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007C-D8D4-4BD8-9F38-C52A9F7EDD22}" type="slidenum">
              <a:rPr lang="tr-TR" altLang="tr-TR" smtClean="0"/>
              <a:pPr/>
              <a:t>10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1680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11480" y="548680"/>
            <a:ext cx="8288383" cy="1440160"/>
          </a:xfrm>
        </p:spPr>
        <p:txBody>
          <a:bodyPr/>
          <a:lstStyle/>
          <a:p>
            <a:r>
              <a:rPr lang="tr-TR" sz="4000" b="1" dirty="0"/>
              <a:t>Çocuklara Verilecek Besinleri Zenginleştirme Yolları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212818" y="1907177"/>
            <a:ext cx="8702582" cy="470262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tr-TR" b="1" dirty="0" smtClean="0">
                <a:solidFill>
                  <a:schemeClr val="tx1"/>
                </a:solidFill>
              </a:rPr>
              <a:t>Besinleri</a:t>
            </a:r>
            <a:r>
              <a:rPr lang="tr-TR" b="1" dirty="0">
                <a:solidFill>
                  <a:schemeClr val="tx1"/>
                </a:solidFill>
              </a:rPr>
              <a:t>:</a:t>
            </a:r>
            <a:endParaRPr lang="tr-TR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tr-TR" dirty="0">
                <a:solidFill>
                  <a:schemeClr val="tx1"/>
                </a:solidFill>
              </a:rPr>
              <a:t>      Hazırlarken daha koyu kıvamlı olmalı,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tr-TR" dirty="0">
                <a:solidFill>
                  <a:schemeClr val="tx1"/>
                </a:solidFill>
              </a:rPr>
              <a:t>    akıcı ve sulu kıvamda olmamalıdır</a:t>
            </a:r>
          </a:p>
          <a:p>
            <a:pPr>
              <a:spcBef>
                <a:spcPts val="0"/>
              </a:spcBef>
            </a:pPr>
            <a:r>
              <a:rPr lang="tr-TR" b="1" dirty="0">
                <a:solidFill>
                  <a:schemeClr val="tx1"/>
                </a:solidFill>
              </a:rPr>
              <a:t>Çorba ve Sebze-Et Yemekleri: </a:t>
            </a:r>
            <a:r>
              <a:rPr lang="tr-TR" dirty="0">
                <a:solidFill>
                  <a:schemeClr val="tx1"/>
                </a:solidFill>
              </a:rPr>
              <a:t>Çorba ve sebze ya da et ve sebzeden hazırlanan(mercimek çorba, sebze çorba, kıymalı ıspanak, kabak dolma </a:t>
            </a:r>
            <a:r>
              <a:rPr lang="tr-TR" dirty="0" err="1">
                <a:solidFill>
                  <a:schemeClr val="tx1"/>
                </a:solidFill>
              </a:rPr>
              <a:t>vb</a:t>
            </a:r>
            <a:r>
              <a:rPr lang="tr-TR" dirty="0">
                <a:solidFill>
                  <a:schemeClr val="tx1"/>
                </a:solidFill>
              </a:rPr>
              <a:t>) yemekler </a:t>
            </a:r>
            <a:r>
              <a:rPr lang="tr-TR" dirty="0" smtClean="0">
                <a:solidFill>
                  <a:schemeClr val="tx1"/>
                </a:solidFill>
              </a:rPr>
              <a:t>ezilerek</a:t>
            </a:r>
          </a:p>
          <a:p>
            <a:pPr marL="0" indent="0">
              <a:spcBef>
                <a:spcPts val="0"/>
              </a:spcBef>
              <a:buNone/>
            </a:pP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smtClean="0">
                <a:solidFill>
                  <a:schemeClr val="tx1"/>
                </a:solidFill>
              </a:rPr>
              <a:t>   </a:t>
            </a:r>
            <a:r>
              <a:rPr lang="tr-TR" dirty="0">
                <a:solidFill>
                  <a:schemeClr val="tx1"/>
                </a:solidFill>
              </a:rPr>
              <a:t>püre kıvamına getirilebilir. </a:t>
            </a:r>
            <a:endParaRPr lang="tr-TR" dirty="0"/>
          </a:p>
          <a:p>
            <a:endParaRPr lang="tr-TR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7695" y="1907177"/>
            <a:ext cx="1512168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Bulut 7"/>
          <p:cNvSpPr/>
          <p:nvPr/>
        </p:nvSpPr>
        <p:spPr>
          <a:xfrm>
            <a:off x="5867657" y="4876653"/>
            <a:ext cx="3047743" cy="1844824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kern="0" dirty="0">
                <a:solidFill>
                  <a:schemeClr val="tx1"/>
                </a:solidFill>
              </a:rPr>
              <a:t>Yemeklerin püre haline getirilmesi bebek tarafından tüketimi kolaylaştırır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5B0F9-885C-4E60-BCE3-062D4266D382}" type="slidenum">
              <a:rPr lang="tr-TR" altLang="tr-TR" smtClean="0"/>
              <a:pPr/>
              <a:t>11</a:t>
            </a:fld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284199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215538" y="1020241"/>
            <a:ext cx="5564777" cy="5563439"/>
          </a:xfrm>
        </p:spPr>
        <p:txBody>
          <a:bodyPr>
            <a:normAutofit lnSpcReduction="10000"/>
          </a:bodyPr>
          <a:lstStyle/>
          <a:p>
            <a:r>
              <a:rPr lang="tr-TR" sz="3000" dirty="0">
                <a:solidFill>
                  <a:schemeClr val="tx1"/>
                </a:solidFill>
              </a:rPr>
              <a:t>Çorba ve sebze yemeklerine enerji ve   besin öğesi yönünden zengin besinler eklenebilir. </a:t>
            </a:r>
          </a:p>
          <a:p>
            <a:pPr lvl="1">
              <a:buFont typeface="Wingdings" pitchFamily="2" charset="2"/>
              <a:buChar char="ü"/>
            </a:pPr>
            <a:r>
              <a:rPr lang="tr-TR" sz="2600" dirty="0">
                <a:solidFill>
                  <a:schemeClr val="tx1"/>
                </a:solidFill>
              </a:rPr>
              <a:t>Çorbalar süt, yoğurt ve benzeri besinlerle hazırlanabilir.</a:t>
            </a:r>
          </a:p>
          <a:p>
            <a:pPr lvl="1">
              <a:buFont typeface="Wingdings" pitchFamily="2" charset="2"/>
              <a:buChar char="ü"/>
            </a:pPr>
            <a:r>
              <a:rPr lang="tr-TR" sz="2600" dirty="0">
                <a:solidFill>
                  <a:schemeClr val="tx1"/>
                </a:solidFill>
              </a:rPr>
              <a:t>Kuru fasulye, nohut, mercimek ve benzeri besinlerden eklenebilir ( kıyma, balık, tavuk gibi besinlerin ezilerek yemeklere eklenmesi söylenebilir)</a:t>
            </a:r>
          </a:p>
          <a:p>
            <a:pPr lvl="1">
              <a:buFont typeface="Wingdings" pitchFamily="2" charset="2"/>
              <a:buChar char="ü"/>
            </a:pPr>
            <a:r>
              <a:rPr lang="tr-TR" sz="2600" dirty="0">
                <a:solidFill>
                  <a:schemeClr val="tx1"/>
                </a:solidFill>
              </a:rPr>
              <a:t>Bir tatlı kaşığı zeytinyağı, diğer sıvı yağlar, tereyağı ve yumuşak margarin gibi yağlar eklenebilir.</a:t>
            </a:r>
          </a:p>
          <a:p>
            <a:endParaRPr lang="tr-TR" sz="2800" dirty="0">
              <a:solidFill>
                <a:schemeClr val="tx1"/>
              </a:solidFill>
            </a:endParaRPr>
          </a:p>
        </p:txBody>
      </p:sp>
      <p:pic>
        <p:nvPicPr>
          <p:cNvPr id="3074" name="Picture 2" descr="C:\Users\meliha.babayigit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479" y="2276872"/>
            <a:ext cx="3193868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5B0F9-885C-4E60-BCE3-062D4266D382}" type="slidenum">
              <a:rPr lang="tr-TR" altLang="tr-TR" smtClean="0"/>
              <a:pPr/>
              <a:t>12</a:t>
            </a:fld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342935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227331"/>
            <a:ext cx="7543800" cy="73152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tr-TR" altLang="tr-TR" b="1" dirty="0">
                <a:latin typeface="Arial" charset="0"/>
              </a:rPr>
              <a:t>Ailelere Öneriler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" y="1149532"/>
            <a:ext cx="6019016" cy="5512526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105000"/>
              </a:lnSpc>
              <a:spcAft>
                <a:spcPct val="15000"/>
              </a:spcAft>
            </a:pPr>
            <a:r>
              <a:rPr lang="tr-TR" altLang="tr-TR" sz="3000" dirty="0">
                <a:solidFill>
                  <a:schemeClr val="tx1"/>
                </a:solidFill>
              </a:rPr>
              <a:t>Çocuğun besinleri ayrı bir kaba konulmalı ve  böylece yeterli miktarda besin aldığı anlaşılabilmeli</a:t>
            </a:r>
          </a:p>
          <a:p>
            <a:pPr eaLnBrk="1" hangingPunct="1">
              <a:lnSpc>
                <a:spcPct val="105000"/>
              </a:lnSpc>
              <a:spcAft>
                <a:spcPct val="15000"/>
              </a:spcAft>
            </a:pPr>
            <a:r>
              <a:rPr lang="tr-TR" altLang="tr-TR" sz="3000" dirty="0">
                <a:solidFill>
                  <a:schemeClr val="tx1"/>
                </a:solidFill>
              </a:rPr>
              <a:t>Çocuğun yemeğini yemesinin aktif olarak desteklenmesi için öğün boyunca çocuğa eşlik edilmeli ya da birlikte oturulmalı </a:t>
            </a:r>
          </a:p>
          <a:p>
            <a:pPr eaLnBrk="1" hangingPunct="1">
              <a:lnSpc>
                <a:spcPct val="105000"/>
              </a:lnSpc>
              <a:spcAft>
                <a:spcPct val="15000"/>
              </a:spcAft>
            </a:pPr>
            <a:r>
              <a:rPr lang="tr-TR" altLang="tr-TR" sz="3000" dirty="0">
                <a:solidFill>
                  <a:schemeClr val="tx1"/>
                </a:solidFill>
              </a:rPr>
              <a:t>Çocuğun acele ettirilmemesi gerekli, çocuğun biraz yemek yiyip biraz oyun oynayabileceği ve yeniden yemeğe devam edebileceği unutulmamalı</a:t>
            </a:r>
          </a:p>
          <a:p>
            <a:pPr eaLnBrk="1" hangingPunct="1">
              <a:lnSpc>
                <a:spcPct val="105000"/>
              </a:lnSpc>
              <a:spcAft>
                <a:spcPct val="15000"/>
              </a:spcAft>
            </a:pPr>
            <a:r>
              <a:rPr lang="tr-TR" altLang="tr-TR" sz="3000" dirty="0">
                <a:solidFill>
                  <a:schemeClr val="tx1"/>
                </a:solidFill>
              </a:rPr>
              <a:t>Çocuk uykuluyken yemek yedirilmemeye dikkat edilmeli</a:t>
            </a:r>
          </a:p>
          <a:p>
            <a:pPr eaLnBrk="1" hangingPunct="1">
              <a:lnSpc>
                <a:spcPct val="105000"/>
              </a:lnSpc>
              <a:spcAft>
                <a:spcPct val="15000"/>
              </a:spcAft>
            </a:pPr>
            <a:endParaRPr lang="tr-TR" altLang="tr-TR" sz="2600" dirty="0">
              <a:solidFill>
                <a:schemeClr val="tx1"/>
              </a:solidFill>
            </a:endParaRPr>
          </a:p>
        </p:txBody>
      </p:sp>
      <p:pic>
        <p:nvPicPr>
          <p:cNvPr id="5" name="Picture 2" descr="yemek yerken mutlu bebek ile ilgili görsel sonuc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6176" y="2195582"/>
            <a:ext cx="2846227" cy="2946973"/>
          </a:xfrm>
          <a:prstGeom prst="rect">
            <a:avLst/>
          </a:prstGeom>
          <a:noFill/>
        </p:spPr>
      </p:pic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007C-D8D4-4BD8-9F38-C52A9F7EDD22}" type="slidenum">
              <a:rPr lang="tr-TR" altLang="tr-TR" smtClean="0"/>
              <a:pPr/>
              <a:t>13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75482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115617" y="642918"/>
            <a:ext cx="6264696" cy="1143000"/>
          </a:xfrm>
        </p:spPr>
        <p:txBody>
          <a:bodyPr>
            <a:normAutofit fontScale="90000"/>
          </a:bodyPr>
          <a:lstStyle/>
          <a:p>
            <a:r>
              <a:rPr lang="tr-TR" b="1" dirty="0"/>
              <a:t>Yemek Anları Mutlu Geçsin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313509" y="1785926"/>
            <a:ext cx="6407331" cy="4641000"/>
          </a:xfrm>
        </p:spPr>
        <p:txBody>
          <a:bodyPr/>
          <a:lstStyle/>
          <a:p>
            <a:pPr marL="0" algn="just">
              <a:spcBef>
                <a:spcPts val="0"/>
              </a:spcBef>
            </a:pPr>
            <a:r>
              <a:rPr lang="tr-TR" sz="2800" dirty="0">
                <a:solidFill>
                  <a:schemeClr val="tx1"/>
                </a:solidFill>
              </a:rPr>
              <a:t>Yemek anları savaşa dönüşmemeli.</a:t>
            </a:r>
          </a:p>
          <a:p>
            <a:pPr marL="0" algn="just">
              <a:spcBef>
                <a:spcPts val="0"/>
              </a:spcBef>
            </a:pPr>
            <a:r>
              <a:rPr lang="tr-TR" sz="2800" dirty="0">
                <a:solidFill>
                  <a:schemeClr val="tx1"/>
                </a:solidFill>
              </a:rPr>
              <a:t>Yemek seçimleri çocukluk döneminde fark etmeden öğrenilir. </a:t>
            </a:r>
          </a:p>
          <a:p>
            <a:pPr marL="0" algn="just">
              <a:spcBef>
                <a:spcPts val="0"/>
              </a:spcBef>
            </a:pPr>
            <a:r>
              <a:rPr lang="tr-TR" sz="2800" dirty="0">
                <a:solidFill>
                  <a:schemeClr val="tx1"/>
                </a:solidFill>
              </a:rPr>
              <a:t>Çocuğun damak tadının yanı sıra ailede var olan beslenme alışkanlıkları bu seçimleri etkileyebilir</a:t>
            </a:r>
          </a:p>
          <a:p>
            <a:pPr marL="0" algn="just">
              <a:spcBef>
                <a:spcPts val="0"/>
              </a:spcBef>
            </a:pPr>
            <a:r>
              <a:rPr lang="tr-TR" sz="2800" dirty="0">
                <a:solidFill>
                  <a:schemeClr val="tx1"/>
                </a:solidFill>
              </a:rPr>
              <a:t>Örneğin, et yemeyi seven bir babanın oğlu da kırmızı eti çok severken her gün çeşit çeşit sebze yiyen annenin kızının da sebzeyi sevmesi gibi</a:t>
            </a:r>
          </a:p>
          <a:p>
            <a:pPr algn="just">
              <a:spcBef>
                <a:spcPts val="0"/>
              </a:spcBef>
              <a:buNone/>
            </a:pPr>
            <a:endParaRPr lang="tr-TR" dirty="0"/>
          </a:p>
          <a:p>
            <a:pPr algn="just">
              <a:spcBef>
                <a:spcPts val="0"/>
              </a:spcBef>
              <a:buNone/>
            </a:pPr>
            <a:endParaRPr lang="tr-TR" sz="2800" dirty="0"/>
          </a:p>
        </p:txBody>
      </p:sp>
      <p:pic>
        <p:nvPicPr>
          <p:cNvPr id="16388" name="Picture 4" descr="mutlu işareti animasyon ile ilgili görsel sonucu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164288" y="836712"/>
            <a:ext cx="524534" cy="785818"/>
          </a:xfrm>
          <a:prstGeom prst="rect">
            <a:avLst/>
          </a:prstGeom>
          <a:noFill/>
        </p:spPr>
      </p:pic>
      <p:pic>
        <p:nvPicPr>
          <p:cNvPr id="7" name="Picture 2" descr="C:\Users\meliha.babayigit\Desktop\20854955_th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277" y="2780928"/>
            <a:ext cx="1998617" cy="189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5B0F9-885C-4E60-BCE3-062D4266D382}" type="slidenum">
              <a:rPr lang="tr-TR" altLang="tr-TR" smtClean="0"/>
              <a:pPr/>
              <a:t>14</a:t>
            </a:fld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49230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215538" y="1500173"/>
            <a:ext cx="6588710" cy="5057381"/>
          </a:xfrm>
        </p:spPr>
        <p:txBody>
          <a:bodyPr>
            <a:normAutofit lnSpcReduction="10000"/>
          </a:bodyPr>
          <a:lstStyle/>
          <a:p>
            <a:r>
              <a:rPr lang="tr-TR" sz="3400" dirty="0">
                <a:solidFill>
                  <a:schemeClr val="tx1"/>
                </a:solidFill>
              </a:rPr>
              <a:t>Bazı alışkanlıkların bebeklikte oluştuğu unutulmamalı</a:t>
            </a:r>
          </a:p>
          <a:p>
            <a:r>
              <a:rPr lang="tr-TR" sz="3400" dirty="0">
                <a:solidFill>
                  <a:schemeClr val="tx1"/>
                </a:solidFill>
              </a:rPr>
              <a:t>Çok ağlayan çocuğa şeker verildiğinde susması o an için kurtarıcı olabilir; büyüyüp işadamı olduğunda kriz yönetiminde stres altındayken tatlı yiyerek sakinleşmeye çalışması ise bebekliğinden edinmiş olduğu bir alışkanlıktır</a:t>
            </a:r>
          </a:p>
        </p:txBody>
      </p:sp>
      <p:pic>
        <p:nvPicPr>
          <p:cNvPr id="15362" name="Picture 2" descr="komik dikkat işareti ile ilgili görsel sonuc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92280" y="2276872"/>
            <a:ext cx="1438367" cy="2936872"/>
          </a:xfrm>
          <a:prstGeom prst="rect">
            <a:avLst/>
          </a:prstGeom>
          <a:noFill/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5B0F9-885C-4E60-BCE3-062D4266D382}" type="slidenum">
              <a:rPr lang="tr-TR" altLang="tr-TR" smtClean="0"/>
              <a:pPr/>
              <a:t>15</a:t>
            </a:fld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51899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70263" y="887896"/>
            <a:ext cx="8249194" cy="2345634"/>
          </a:xfrm>
        </p:spPr>
        <p:txBody>
          <a:bodyPr>
            <a:normAutofit fontScale="92500"/>
          </a:bodyPr>
          <a:lstStyle/>
          <a:p>
            <a:r>
              <a:rPr lang="tr-TR" dirty="0">
                <a:solidFill>
                  <a:schemeClr val="tx1"/>
                </a:solidFill>
              </a:rPr>
              <a:t>Bebeği konusunda iştah sorunu yaşayan bir anne yemek saatlerini değişik alternatifler sunarak, oyunlaştırmalar yaparak etkili hale getirebilir </a:t>
            </a:r>
          </a:p>
          <a:p>
            <a:r>
              <a:rPr lang="tr-TR" dirty="0">
                <a:solidFill>
                  <a:schemeClr val="tx1"/>
                </a:solidFill>
              </a:rPr>
              <a:t>‘’Balık tutmaya ne dersin?’’</a:t>
            </a:r>
          </a:p>
        </p:txBody>
      </p:sp>
      <p:pic>
        <p:nvPicPr>
          <p:cNvPr id="1026" name="Picture 2" descr="süslü balık tabağı ile ilgili görsel sonuc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7640" y="3573165"/>
            <a:ext cx="3211775" cy="2941983"/>
          </a:xfrm>
          <a:prstGeom prst="rect">
            <a:avLst/>
          </a:prstGeom>
          <a:noFill/>
        </p:spPr>
      </p:pic>
      <p:pic>
        <p:nvPicPr>
          <p:cNvPr id="1028" name="Picture 4" descr="yaratıcı tabaklar ile ilgili görsel sonuc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9826" y="3573165"/>
            <a:ext cx="3551393" cy="2941983"/>
          </a:xfrm>
          <a:prstGeom prst="rect">
            <a:avLst/>
          </a:prstGeom>
          <a:noFill/>
        </p:spPr>
      </p:pic>
      <p:sp>
        <p:nvSpPr>
          <p:cNvPr id="1030" name="AutoShape 6" descr="süslü kürdanlar denizci ile ilgili görsel sonucu"/>
          <p:cNvSpPr>
            <a:spLocks noChangeAspect="1" noChangeArrowheads="1"/>
          </p:cNvSpPr>
          <p:nvPr/>
        </p:nvSpPr>
        <p:spPr bwMode="auto">
          <a:xfrm>
            <a:off x="1259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 kern="0">
              <a:solidFill>
                <a:sysClr val="windowText" lastClr="000000"/>
              </a:solidFill>
            </a:endParaRPr>
          </a:p>
        </p:txBody>
      </p:sp>
      <p:sp>
        <p:nvSpPr>
          <p:cNvPr id="1032" name="AutoShape 8" descr="süslü kürdanlar denizci ile ilgili görsel sonucu"/>
          <p:cNvSpPr>
            <a:spLocks noChangeAspect="1" noChangeArrowheads="1"/>
          </p:cNvSpPr>
          <p:nvPr/>
        </p:nvSpPr>
        <p:spPr bwMode="auto">
          <a:xfrm>
            <a:off x="1259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 kern="0">
              <a:solidFill>
                <a:sysClr val="windowText" lastClr="000000"/>
              </a:solidFill>
            </a:endParaRPr>
          </a:p>
        </p:txBody>
      </p:sp>
      <p:sp>
        <p:nvSpPr>
          <p:cNvPr id="1034" name="AutoShape 10" descr="süslü kürdanlar denizci ile ilgili görsel sonucu"/>
          <p:cNvSpPr>
            <a:spLocks noChangeAspect="1" noChangeArrowheads="1"/>
          </p:cNvSpPr>
          <p:nvPr/>
        </p:nvSpPr>
        <p:spPr bwMode="auto">
          <a:xfrm>
            <a:off x="1259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 kern="0">
              <a:solidFill>
                <a:sysClr val="windowText" lastClr="000000"/>
              </a:solidFill>
            </a:endParaRPr>
          </a:p>
        </p:txBody>
      </p:sp>
      <p:sp>
        <p:nvSpPr>
          <p:cNvPr id="1036" name="AutoShape 12" descr="süslü kürdanlar denizci ile ilgili görsel sonucu"/>
          <p:cNvSpPr>
            <a:spLocks noChangeAspect="1" noChangeArrowheads="1"/>
          </p:cNvSpPr>
          <p:nvPr/>
        </p:nvSpPr>
        <p:spPr bwMode="auto">
          <a:xfrm>
            <a:off x="1259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 kern="0">
              <a:solidFill>
                <a:sysClr val="windowText" lastClr="000000"/>
              </a:solidFill>
            </a:endParaRPr>
          </a:p>
        </p:txBody>
      </p:sp>
      <p:sp>
        <p:nvSpPr>
          <p:cNvPr id="1038" name="AutoShape 14" descr="süslü kürdanlar denizci ile ilgili görsel sonucu"/>
          <p:cNvSpPr>
            <a:spLocks noChangeAspect="1" noChangeArrowheads="1"/>
          </p:cNvSpPr>
          <p:nvPr/>
        </p:nvSpPr>
        <p:spPr bwMode="auto">
          <a:xfrm>
            <a:off x="1259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 kern="0">
              <a:solidFill>
                <a:sysClr val="windowText" lastClr="000000"/>
              </a:solidFill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5B0F9-885C-4E60-BCE3-062D4266D382}" type="slidenum">
              <a:rPr lang="tr-TR" altLang="tr-TR" smtClean="0"/>
              <a:pPr/>
              <a:t>16</a:t>
            </a:fld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294156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 txBox="1">
            <a:spLocks noGrp="1"/>
          </p:cNvSpPr>
          <p:nvPr>
            <p:ph type="title"/>
          </p:nvPr>
        </p:nvSpPr>
        <p:spPr>
          <a:xfrm>
            <a:off x="293914" y="525840"/>
            <a:ext cx="8850086" cy="1044339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normAutofit fontScale="90000"/>
          </a:bodyPr>
          <a:lstStyle/>
          <a:p>
            <a:pPr lvl="0"/>
            <a:r>
              <a:rPr lang="tr-TR" b="1" dirty="0"/>
              <a:t>Bir </a:t>
            </a:r>
            <a:r>
              <a:rPr lang="tr-TR" b="1" dirty="0" smtClean="0"/>
              <a:t>Yaşın </a:t>
            </a:r>
            <a:r>
              <a:rPr lang="tr-TR" b="1" dirty="0"/>
              <a:t>Altında </a:t>
            </a:r>
            <a:r>
              <a:rPr lang="tr-TR" b="1" dirty="0" smtClean="0"/>
              <a:t>Verilmesi </a:t>
            </a:r>
            <a:r>
              <a:rPr b="1" dirty="0" err="1" smtClean="0"/>
              <a:t>Uygun</a:t>
            </a:r>
            <a:r>
              <a:rPr b="1" dirty="0" smtClean="0"/>
              <a:t> </a:t>
            </a:r>
            <a:r>
              <a:rPr b="1" dirty="0" err="1"/>
              <a:t>Olmayan</a:t>
            </a:r>
            <a:r>
              <a:rPr b="1" dirty="0"/>
              <a:t> </a:t>
            </a:r>
            <a:r>
              <a:rPr b="1" dirty="0" err="1"/>
              <a:t>Besinler</a:t>
            </a:r>
            <a:endParaRPr b="1" dirty="0"/>
          </a:p>
        </p:txBody>
      </p:sp>
      <p:sp>
        <p:nvSpPr>
          <p:cNvPr id="3" name="2 Metin Yer Tutucusu"/>
          <p:cNvSpPr txBox="1">
            <a:spLocks noGrp="1"/>
          </p:cNvSpPr>
          <p:nvPr>
            <p:ph type="body" idx="1"/>
          </p:nvPr>
        </p:nvSpPr>
        <p:spPr>
          <a:xfrm>
            <a:off x="235132" y="1854926"/>
            <a:ext cx="8660674" cy="4754880"/>
          </a:xfrm>
          <a:prstGeom prst="rect">
            <a:avLst/>
          </a:prstGeom>
          <a:noFill/>
          <a:ln>
            <a:noFill/>
          </a:ln>
        </p:spPr>
        <p:txBody>
          <a:bodyPr wrap="square" anchor="t">
            <a:normAutofit fontScale="99500" lnSpcReduction="10000"/>
          </a:bodyPr>
          <a:lstStyle/>
          <a:p>
            <a:pPr>
              <a:spcBef>
                <a:spcPts val="0"/>
              </a:spcBef>
            </a:pPr>
            <a:r>
              <a:rPr lang="tr-TR" sz="3000" dirty="0">
                <a:solidFill>
                  <a:schemeClr val="tx1"/>
                </a:solidFill>
              </a:rPr>
              <a:t>Şekerli sıvılar: Çay, kahve, kolalı içecekler, karbonatlı içecekler, </a:t>
            </a:r>
            <a:endParaRPr lang="tr-TR" sz="3000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tr-TR" sz="3000" dirty="0" smtClean="0">
                <a:solidFill>
                  <a:schemeClr val="tx1"/>
                </a:solidFill>
              </a:rPr>
              <a:t>    hazır </a:t>
            </a:r>
            <a:r>
              <a:rPr lang="tr-TR" sz="3000" dirty="0">
                <a:solidFill>
                  <a:schemeClr val="tx1"/>
                </a:solidFill>
              </a:rPr>
              <a:t>meyve suları, doğrudan inek sütü </a:t>
            </a:r>
            <a:r>
              <a:rPr sz="3000" dirty="0">
                <a:solidFill>
                  <a:schemeClr val="tx1"/>
                </a:solidFill>
              </a:rPr>
              <a:t>  </a:t>
            </a:r>
          </a:p>
          <a:p>
            <a:pPr lvl="0">
              <a:spcBef>
                <a:spcPts val="0"/>
              </a:spcBef>
            </a:pPr>
            <a:r>
              <a:rPr sz="3000" dirty="0" err="1">
                <a:solidFill>
                  <a:schemeClr val="tx1"/>
                </a:solidFill>
              </a:rPr>
              <a:t>Tuz</a:t>
            </a:r>
            <a:r>
              <a:rPr sz="3000" dirty="0">
                <a:solidFill>
                  <a:schemeClr val="tx1"/>
                </a:solidFill>
              </a:rPr>
              <a:t>  </a:t>
            </a:r>
            <a:endParaRPr lang="tr-TR" sz="3000" dirty="0">
              <a:solidFill>
                <a:schemeClr val="tx1"/>
              </a:solidFill>
            </a:endParaRPr>
          </a:p>
          <a:p>
            <a:pPr lvl="0">
              <a:spcBef>
                <a:spcPts val="0"/>
              </a:spcBef>
            </a:pPr>
            <a:r>
              <a:rPr lang="tr-TR" sz="3000" dirty="0" err="1">
                <a:solidFill>
                  <a:schemeClr val="tx1"/>
                </a:solidFill>
              </a:rPr>
              <a:t>Ş</a:t>
            </a:r>
            <a:r>
              <a:rPr sz="3000" dirty="0" err="1">
                <a:solidFill>
                  <a:schemeClr val="tx1"/>
                </a:solidFill>
              </a:rPr>
              <a:t>eker</a:t>
            </a:r>
            <a:r>
              <a:rPr lang="tr-TR" sz="3000" dirty="0">
                <a:solidFill>
                  <a:schemeClr val="tx1"/>
                </a:solidFill>
              </a:rPr>
              <a:t> (doğrudan şeker yerine </a:t>
            </a:r>
            <a:r>
              <a:rPr lang="tr-TR" sz="3000" dirty="0" smtClean="0">
                <a:solidFill>
                  <a:schemeClr val="tx1"/>
                </a:solidFill>
              </a:rPr>
              <a:t>pekmez </a:t>
            </a:r>
            <a:r>
              <a:rPr lang="tr-TR" sz="3000" dirty="0">
                <a:solidFill>
                  <a:schemeClr val="tx1"/>
                </a:solidFill>
              </a:rPr>
              <a:t>veya </a:t>
            </a:r>
            <a:endParaRPr lang="tr-TR" sz="3000" dirty="0" smtClean="0">
              <a:solidFill>
                <a:schemeClr val="tx1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tr-TR" sz="3000" dirty="0">
                <a:solidFill>
                  <a:schemeClr val="tx1"/>
                </a:solidFill>
              </a:rPr>
              <a:t> </a:t>
            </a:r>
            <a:r>
              <a:rPr lang="tr-TR" sz="3000" dirty="0" smtClean="0">
                <a:solidFill>
                  <a:schemeClr val="tx1"/>
                </a:solidFill>
              </a:rPr>
              <a:t>   meyve </a:t>
            </a:r>
            <a:r>
              <a:rPr lang="tr-TR" sz="3000" dirty="0">
                <a:solidFill>
                  <a:schemeClr val="tx1"/>
                </a:solidFill>
              </a:rPr>
              <a:t>ile tatlandırılabilir)</a:t>
            </a:r>
            <a:endParaRPr sz="3000" dirty="0">
              <a:solidFill>
                <a:schemeClr val="tx1"/>
              </a:solidFill>
            </a:endParaRPr>
          </a:p>
          <a:p>
            <a:pPr lvl="0">
              <a:spcBef>
                <a:spcPts val="0"/>
              </a:spcBef>
            </a:pPr>
            <a:r>
              <a:rPr sz="3000" dirty="0">
                <a:solidFill>
                  <a:schemeClr val="tx1"/>
                </a:solidFill>
              </a:rPr>
              <a:t>Bal</a:t>
            </a:r>
          </a:p>
          <a:p>
            <a:pPr lvl="0">
              <a:spcBef>
                <a:spcPts val="0"/>
              </a:spcBef>
            </a:pPr>
            <a:r>
              <a:rPr sz="3000" dirty="0" err="1">
                <a:solidFill>
                  <a:schemeClr val="tx1"/>
                </a:solidFill>
              </a:rPr>
              <a:t>Taneli</a:t>
            </a:r>
            <a:r>
              <a:rPr sz="3000" dirty="0">
                <a:solidFill>
                  <a:schemeClr val="tx1"/>
                </a:solidFill>
              </a:rPr>
              <a:t> </a:t>
            </a:r>
            <a:r>
              <a:rPr sz="3000" dirty="0" err="1">
                <a:solidFill>
                  <a:schemeClr val="tx1"/>
                </a:solidFill>
              </a:rPr>
              <a:t>kuruyemiş</a:t>
            </a:r>
            <a:r>
              <a:rPr sz="3000" dirty="0">
                <a:solidFill>
                  <a:schemeClr val="tx1"/>
                </a:solidFill>
              </a:rPr>
              <a:t> </a:t>
            </a:r>
            <a:r>
              <a:rPr sz="3000" dirty="0" err="1">
                <a:solidFill>
                  <a:schemeClr val="tx1"/>
                </a:solidFill>
              </a:rPr>
              <a:t>ve</a:t>
            </a:r>
            <a:r>
              <a:rPr sz="3000" dirty="0">
                <a:solidFill>
                  <a:schemeClr val="tx1"/>
                </a:solidFill>
              </a:rPr>
              <a:t> </a:t>
            </a:r>
            <a:r>
              <a:rPr sz="3000" dirty="0" err="1">
                <a:solidFill>
                  <a:schemeClr val="tx1"/>
                </a:solidFill>
              </a:rPr>
              <a:t>tohumlar</a:t>
            </a:r>
            <a:r>
              <a:rPr lang="tr-TR" sz="3000" dirty="0">
                <a:solidFill>
                  <a:schemeClr val="tx1"/>
                </a:solidFill>
              </a:rPr>
              <a:t> (fındık, fıstık </a:t>
            </a:r>
            <a:r>
              <a:rPr lang="tr-TR" sz="3000" dirty="0" err="1">
                <a:solidFill>
                  <a:schemeClr val="tx1"/>
                </a:solidFill>
              </a:rPr>
              <a:t>vb</a:t>
            </a:r>
            <a:r>
              <a:rPr lang="tr-TR" sz="3000" dirty="0">
                <a:solidFill>
                  <a:schemeClr val="tx1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tr-TR" sz="3000" dirty="0">
                <a:solidFill>
                  <a:schemeClr val="tx1"/>
                </a:solidFill>
              </a:rPr>
              <a:t>Hazır besinler</a:t>
            </a:r>
          </a:p>
          <a:p>
            <a:pPr lvl="0">
              <a:spcBef>
                <a:spcPts val="0"/>
              </a:spcBef>
            </a:pPr>
            <a:r>
              <a:rPr lang="tr-TR" sz="3000" dirty="0">
                <a:solidFill>
                  <a:schemeClr val="tx1"/>
                </a:solidFill>
              </a:rPr>
              <a:t>Aşırı lifli besin ve pişmemiş yulaf vb.</a:t>
            </a:r>
          </a:p>
          <a:p>
            <a:pPr lvl="0">
              <a:spcBef>
                <a:spcPts val="0"/>
              </a:spcBef>
            </a:pPr>
            <a:r>
              <a:rPr lang="tr-TR" sz="3000" dirty="0">
                <a:solidFill>
                  <a:schemeClr val="tx1"/>
                </a:solidFill>
              </a:rPr>
              <a:t>Bakla (</a:t>
            </a:r>
            <a:r>
              <a:rPr lang="tr-TR" sz="3000" dirty="0" err="1" smtClean="0">
                <a:solidFill>
                  <a:schemeClr val="tx1"/>
                </a:solidFill>
              </a:rPr>
              <a:t>favizm</a:t>
            </a:r>
            <a:r>
              <a:rPr lang="tr-TR" sz="3000" dirty="0" smtClean="0">
                <a:solidFill>
                  <a:schemeClr val="tx1"/>
                </a:solidFill>
              </a:rPr>
              <a:t>  yönünden)</a:t>
            </a:r>
            <a:endParaRPr sz="3000" dirty="0">
              <a:solidFill>
                <a:schemeClr val="tx1"/>
              </a:solidFill>
            </a:endParaRPr>
          </a:p>
          <a:p>
            <a:pPr lvl="0">
              <a:spcBef>
                <a:spcPts val="0"/>
              </a:spcBef>
            </a:pPr>
            <a:endParaRPr sz="2400" dirty="0">
              <a:solidFill>
                <a:schemeClr val="tx1"/>
              </a:solidFill>
            </a:endParaRPr>
          </a:p>
          <a:p>
            <a:pPr lvl="0"/>
            <a:endParaRPr sz="2400" dirty="0">
              <a:solidFill>
                <a:schemeClr val="tx1"/>
              </a:solidFill>
            </a:endParaRPr>
          </a:p>
        </p:txBody>
      </p:sp>
      <p:pic>
        <p:nvPicPr>
          <p:cNvPr id="4" name="4 Resim" descr="Adsız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8209" y="1665095"/>
            <a:ext cx="1255791" cy="4539762"/>
          </a:xfrm>
          <a:prstGeom prst="rect">
            <a:avLst/>
          </a:prstGeom>
        </p:spPr>
      </p:pic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5B0F9-885C-4E60-BCE3-062D4266D382}" type="slidenum">
              <a:rPr lang="tr-TR" altLang="tr-TR" smtClean="0"/>
              <a:pPr/>
              <a:t>17</a:t>
            </a:fld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113475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764705"/>
            <a:ext cx="8229600" cy="828965"/>
          </a:xfrm>
        </p:spPr>
        <p:txBody>
          <a:bodyPr>
            <a:normAutofit fontScale="90000"/>
          </a:bodyPr>
          <a:lstStyle/>
          <a:p>
            <a:r>
              <a:rPr lang="tr-TR" b="1" dirty="0"/>
              <a:t>Dikkatli Kullanılması Gereken Besinler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56754" y="1541417"/>
            <a:ext cx="7289075" cy="5068389"/>
          </a:xfrm>
        </p:spPr>
        <p:txBody>
          <a:bodyPr>
            <a:normAutofit fontScale="92500"/>
          </a:bodyPr>
          <a:lstStyle/>
          <a:p>
            <a:pPr>
              <a:buFont typeface="Arial" pitchFamily="34" charset="0"/>
              <a:buChar char="•"/>
            </a:pPr>
            <a:r>
              <a:rPr lang="tr-TR" sz="3000" b="1" dirty="0">
                <a:solidFill>
                  <a:schemeClr val="tx1"/>
                </a:solidFill>
              </a:rPr>
              <a:t>Buğday ve </a:t>
            </a:r>
            <a:r>
              <a:rPr lang="tr-TR" sz="3000" b="1" dirty="0" err="1">
                <a:solidFill>
                  <a:schemeClr val="tx1"/>
                </a:solidFill>
              </a:rPr>
              <a:t>gluten</a:t>
            </a:r>
            <a:r>
              <a:rPr lang="tr-TR" sz="3000" dirty="0">
                <a:solidFill>
                  <a:schemeClr val="tx1"/>
                </a:solidFill>
              </a:rPr>
              <a:t>: Erken mi başlansın geç mi? Aile öyküsüne göre karar vermek önemlidir</a:t>
            </a:r>
          </a:p>
          <a:p>
            <a:pPr>
              <a:buFont typeface="Arial" pitchFamily="34" charset="0"/>
              <a:buChar char="•"/>
            </a:pPr>
            <a:r>
              <a:rPr lang="tr-TR" sz="3000" b="1" dirty="0">
                <a:solidFill>
                  <a:schemeClr val="tx1"/>
                </a:solidFill>
              </a:rPr>
              <a:t>Karaciğer:</a:t>
            </a:r>
            <a:r>
              <a:rPr lang="tr-TR" sz="3000" dirty="0">
                <a:solidFill>
                  <a:schemeClr val="tx1"/>
                </a:solidFill>
              </a:rPr>
              <a:t> Demirden ve A vitamininden  zengin iyi bir besin ancak  vücudun temizlik organı olması nedeniyle fazla alınması toksin ve aşırı A vitamini açısından sorun olabilir. Haftada birden fazla verilmemelidir</a:t>
            </a:r>
          </a:p>
          <a:p>
            <a:pPr>
              <a:buFont typeface="Arial" pitchFamily="34" charset="0"/>
              <a:buChar char="•"/>
            </a:pPr>
            <a:r>
              <a:rPr lang="tr-TR" sz="3000" b="1" dirty="0">
                <a:solidFill>
                  <a:schemeClr val="tx1"/>
                </a:solidFill>
              </a:rPr>
              <a:t>Balık: </a:t>
            </a:r>
            <a:r>
              <a:rPr lang="tr-TR" sz="3000" dirty="0">
                <a:solidFill>
                  <a:schemeClr val="tx1"/>
                </a:solidFill>
              </a:rPr>
              <a:t>Yağlı balıklar haftada ikiden fazla verilmemeli. Çocuklar için en uygunu hamsi. </a:t>
            </a:r>
          </a:p>
          <a:p>
            <a:pPr>
              <a:buFont typeface="Arial" pitchFamily="34" charset="0"/>
              <a:buChar char="•"/>
            </a:pPr>
            <a:r>
              <a:rPr lang="tr-TR" sz="3000" b="1" dirty="0">
                <a:solidFill>
                  <a:schemeClr val="tx1"/>
                </a:solidFill>
              </a:rPr>
              <a:t>Ispanak:</a:t>
            </a:r>
            <a:r>
              <a:rPr lang="tr-TR" sz="3000" dirty="0">
                <a:solidFill>
                  <a:schemeClr val="tx1"/>
                </a:solidFill>
              </a:rPr>
              <a:t> </a:t>
            </a:r>
            <a:r>
              <a:rPr lang="tr-TR" sz="3000" dirty="0" err="1">
                <a:solidFill>
                  <a:schemeClr val="tx1"/>
                </a:solidFill>
              </a:rPr>
              <a:t>Fitat</a:t>
            </a:r>
            <a:r>
              <a:rPr lang="tr-TR" sz="3000" dirty="0">
                <a:solidFill>
                  <a:schemeClr val="tx1"/>
                </a:solidFill>
              </a:rPr>
              <a:t> oranı yüksek (demir ve çinko emilimini engelleyebilir)</a:t>
            </a:r>
          </a:p>
        </p:txBody>
      </p:sp>
      <p:pic>
        <p:nvPicPr>
          <p:cNvPr id="4" name="4 Resim" descr="Adsız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02205" y="1778119"/>
            <a:ext cx="1255791" cy="4539762"/>
          </a:xfrm>
          <a:prstGeom prst="rect">
            <a:avLst/>
          </a:prstGeom>
        </p:spPr>
      </p:pic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5B0F9-885C-4E60-BCE3-062D4266D382}" type="slidenum">
              <a:rPr lang="tr-TR" altLang="tr-TR" smtClean="0"/>
              <a:pPr/>
              <a:t>18</a:t>
            </a:fld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49261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 txBox="1">
            <a:spLocks noGrp="1"/>
          </p:cNvSpPr>
          <p:nvPr>
            <p:ph type="title"/>
          </p:nvPr>
        </p:nvSpPr>
        <p:spPr>
          <a:xfrm>
            <a:off x="457200" y="731522"/>
            <a:ext cx="8229600" cy="757645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normAutofit fontScale="90000"/>
          </a:bodyPr>
          <a:lstStyle/>
          <a:p>
            <a:pPr lvl="0"/>
            <a:r>
              <a:rPr b="1" dirty="0" smtClean="0"/>
              <a:t>Su</a:t>
            </a:r>
            <a:r>
              <a:rPr lang="tr-TR" b="1" dirty="0" smtClean="0"/>
              <a:t> İhtiyacı??</a:t>
            </a:r>
            <a:endParaRPr b="1" dirty="0"/>
          </a:p>
        </p:txBody>
      </p:sp>
      <p:sp>
        <p:nvSpPr>
          <p:cNvPr id="3" name="2 Metin Yer Tutucusu"/>
          <p:cNvSpPr txBox="1">
            <a:spLocks noGrp="1"/>
          </p:cNvSpPr>
          <p:nvPr>
            <p:ph type="body" idx="1"/>
          </p:nvPr>
        </p:nvSpPr>
        <p:spPr>
          <a:xfrm>
            <a:off x="176348" y="1463041"/>
            <a:ext cx="8699862" cy="5146765"/>
          </a:xfrm>
          <a:prstGeom prst="rect">
            <a:avLst/>
          </a:prstGeom>
          <a:noFill/>
          <a:ln>
            <a:noFill/>
          </a:ln>
        </p:spPr>
        <p:txBody>
          <a:bodyPr wrap="square" anchor="t">
            <a:normAutofit fontScale="92500" lnSpcReduction="10000"/>
          </a:bodyPr>
          <a:lstStyle/>
          <a:p>
            <a:pPr lvl="0"/>
            <a:r>
              <a:rPr dirty="0">
                <a:solidFill>
                  <a:schemeClr val="tx1"/>
                </a:solidFill>
              </a:rPr>
              <a:t>İlk 6 ay </a:t>
            </a:r>
            <a:r>
              <a:rPr dirty="0" err="1">
                <a:solidFill>
                  <a:schemeClr val="tx1"/>
                </a:solidFill>
              </a:rPr>
              <a:t>suya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ihtiya</a:t>
            </a:r>
            <a:r>
              <a:rPr lang="tr-TR" dirty="0">
                <a:solidFill>
                  <a:schemeClr val="tx1"/>
                </a:solidFill>
              </a:rPr>
              <a:t>ç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yoktur</a:t>
            </a:r>
            <a:endParaRPr lang="tr-TR" dirty="0">
              <a:solidFill>
                <a:schemeClr val="tx1"/>
              </a:solidFill>
            </a:endParaRPr>
          </a:p>
          <a:p>
            <a:pPr lvl="0"/>
            <a:r>
              <a:rPr lang="tr-TR" dirty="0">
                <a:solidFill>
                  <a:schemeClr val="tx1"/>
                </a:solidFill>
              </a:rPr>
              <a:t>6. aydan sonra ek besinlerin ardından 1-2 tatlı kaşığı kadar başlanabilir, bebeğin isteğine göre arttırılabilir</a:t>
            </a:r>
            <a:endParaRPr dirty="0">
              <a:solidFill>
                <a:schemeClr val="tx1"/>
              </a:solidFill>
            </a:endParaRPr>
          </a:p>
          <a:p>
            <a:pPr lvl="0"/>
            <a:r>
              <a:rPr dirty="0">
                <a:solidFill>
                  <a:schemeClr val="tx1"/>
                </a:solidFill>
              </a:rPr>
              <a:t>6-24 </a:t>
            </a:r>
            <a:r>
              <a:rPr dirty="0" err="1">
                <a:solidFill>
                  <a:schemeClr val="tx1"/>
                </a:solidFill>
              </a:rPr>
              <a:t>aylık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ve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hiç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dirty="0" err="1" smtClean="0">
                <a:solidFill>
                  <a:schemeClr val="tx1"/>
                </a:solidFill>
              </a:rPr>
              <a:t>anne</a:t>
            </a:r>
            <a:r>
              <a:rPr dirty="0" smtClean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sütü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almayan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bebeklerin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günlük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sıvı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gereksinmesi</a:t>
            </a:r>
            <a:r>
              <a:rPr dirty="0">
                <a:solidFill>
                  <a:schemeClr val="tx1"/>
                </a:solidFill>
              </a:rPr>
              <a:t> 2-3 </a:t>
            </a:r>
            <a:r>
              <a:rPr dirty="0" err="1">
                <a:solidFill>
                  <a:schemeClr val="tx1"/>
                </a:solidFill>
              </a:rPr>
              <a:t>su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bardağı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kadar</a:t>
            </a:r>
            <a:endParaRPr dirty="0">
              <a:solidFill>
                <a:schemeClr val="tx1"/>
              </a:solidFill>
            </a:endParaRPr>
          </a:p>
          <a:p>
            <a:pPr lvl="0"/>
            <a:r>
              <a:rPr dirty="0" err="1">
                <a:solidFill>
                  <a:schemeClr val="tx1"/>
                </a:solidFill>
              </a:rPr>
              <a:t>İhtiyaç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sıcaklığın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yüksek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olduğu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 smtClean="0">
                <a:solidFill>
                  <a:schemeClr val="tx1"/>
                </a:solidFill>
              </a:rPr>
              <a:t>yerlerde</a:t>
            </a:r>
            <a:endParaRPr lang="tr-TR" dirty="0" smtClean="0">
              <a:solidFill>
                <a:schemeClr val="tx1"/>
              </a:solidFill>
            </a:endParaRPr>
          </a:p>
          <a:p>
            <a:pPr marL="0" lvl="0" indent="0">
              <a:buNone/>
            </a:pP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smtClean="0">
                <a:solidFill>
                  <a:schemeClr val="tx1"/>
                </a:solidFill>
              </a:rPr>
              <a:t>   </a:t>
            </a:r>
            <a:r>
              <a:rPr dirty="0" smtClean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günde</a:t>
            </a:r>
            <a:r>
              <a:rPr dirty="0">
                <a:solidFill>
                  <a:schemeClr val="tx1"/>
                </a:solidFill>
              </a:rPr>
              <a:t> 4-6 </a:t>
            </a:r>
            <a:r>
              <a:rPr dirty="0" err="1">
                <a:solidFill>
                  <a:schemeClr val="tx1"/>
                </a:solidFill>
              </a:rPr>
              <a:t>su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bardağı</a:t>
            </a:r>
            <a:endParaRPr dirty="0">
              <a:solidFill>
                <a:schemeClr val="tx1"/>
              </a:solidFill>
            </a:endParaRPr>
          </a:p>
          <a:p>
            <a:pPr lvl="0"/>
            <a:r>
              <a:rPr lang="tr-TR" dirty="0">
                <a:solidFill>
                  <a:schemeClr val="tx1"/>
                </a:solidFill>
              </a:rPr>
              <a:t>Ç</a:t>
            </a:r>
            <a:r>
              <a:rPr dirty="0" err="1">
                <a:solidFill>
                  <a:schemeClr val="tx1"/>
                </a:solidFill>
              </a:rPr>
              <a:t>ocuğa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günde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birkaç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kez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susuzluğunu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gidermek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 smtClean="0">
                <a:solidFill>
                  <a:schemeClr val="tx1"/>
                </a:solidFill>
              </a:rPr>
              <a:t>için</a:t>
            </a:r>
            <a:endParaRPr lang="tr-TR" dirty="0" smtClean="0">
              <a:solidFill>
                <a:schemeClr val="tx1"/>
              </a:solidFill>
            </a:endParaRPr>
          </a:p>
          <a:p>
            <a:pPr marL="0" lvl="0" indent="0">
              <a:buNone/>
            </a:pP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smtClean="0">
                <a:solidFill>
                  <a:schemeClr val="tx1"/>
                </a:solidFill>
              </a:rPr>
              <a:t>   </a:t>
            </a:r>
            <a:r>
              <a:rPr dirty="0" smtClean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içme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suyu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verilmeli</a:t>
            </a:r>
            <a:r>
              <a:rPr lang="tr-TR" dirty="0">
                <a:solidFill>
                  <a:schemeClr val="tx1"/>
                </a:solidFill>
              </a:rPr>
              <a:t> (kaynatılmış su)</a:t>
            </a:r>
            <a:endParaRPr dirty="0">
              <a:solidFill>
                <a:schemeClr val="tx1"/>
              </a:solidFill>
            </a:endParaRPr>
          </a:p>
          <a:p>
            <a:pPr lvl="0">
              <a:buNone/>
            </a:pPr>
            <a:r>
              <a:rPr dirty="0">
                <a:solidFill>
                  <a:schemeClr val="tx1"/>
                </a:solidFill>
              </a:rPr>
              <a:t> </a:t>
            </a:r>
          </a:p>
          <a:p>
            <a:pPr lvl="0"/>
            <a:endParaRPr dirty="0"/>
          </a:p>
        </p:txBody>
      </p:sp>
      <p:pic>
        <p:nvPicPr>
          <p:cNvPr id="5122" name="Picture 2" descr="C:\Users\meliha.babayigit\Desktop\9028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0459" y="5527140"/>
            <a:ext cx="1560527" cy="1169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5B0F9-885C-4E60-BCE3-062D4266D382}" type="slidenum">
              <a:rPr lang="tr-TR" altLang="tr-TR" smtClean="0"/>
              <a:pPr/>
              <a:t>19</a:t>
            </a:fld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408053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eliha.babayigit\Desktop\Adsız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060848"/>
            <a:ext cx="3672408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-108520" y="213618"/>
            <a:ext cx="8288384" cy="54864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tr-TR" altLang="tr-TR" sz="3400" b="1" dirty="0">
                <a:latin typeface="Arial" pitchFamily="34" charset="0"/>
              </a:rPr>
              <a:t/>
            </a:r>
            <a:br>
              <a:rPr lang="tr-TR" altLang="tr-TR" sz="3400" b="1" dirty="0">
                <a:latin typeface="Arial" pitchFamily="34" charset="0"/>
              </a:rPr>
            </a:br>
            <a:r>
              <a:rPr lang="tr-TR" altLang="tr-TR" sz="3400" b="1" dirty="0">
                <a:latin typeface="Arial" pitchFamily="34" charset="0"/>
              </a:rPr>
              <a:t/>
            </a:r>
            <a:br>
              <a:rPr lang="tr-TR" altLang="tr-TR" sz="3400" b="1" dirty="0">
                <a:latin typeface="Arial" pitchFamily="34" charset="0"/>
              </a:rPr>
            </a:br>
            <a:r>
              <a:rPr lang="tr-TR" altLang="tr-TR" sz="3400" b="1" dirty="0" smtClean="0">
                <a:latin typeface="Arial" pitchFamily="34" charset="0"/>
              </a:rPr>
              <a:t>             </a:t>
            </a:r>
            <a:r>
              <a:rPr lang="tr-TR" altLang="tr-TR" sz="4000" b="1" dirty="0" smtClean="0">
                <a:latin typeface="Arial" pitchFamily="34" charset="0"/>
              </a:rPr>
              <a:t>Uygun </a:t>
            </a:r>
            <a:r>
              <a:rPr lang="tr-TR" altLang="tr-TR" sz="4000" b="1" dirty="0">
                <a:latin typeface="Arial" pitchFamily="34" charset="0"/>
              </a:rPr>
              <a:t>Tamamlayıcı Beslenme</a:t>
            </a:r>
            <a:r>
              <a:rPr lang="tr-TR" altLang="tr-TR" sz="3400" b="1" dirty="0">
                <a:latin typeface="Arial" pitchFamily="34" charset="0"/>
              </a:rPr>
              <a:t>						</a:t>
            </a:r>
            <a:endParaRPr lang="tr-TR" altLang="tr-TR" sz="2400" b="1" dirty="0">
              <a:latin typeface="Arial" pitchFamily="34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3914" y="1332412"/>
            <a:ext cx="6078285" cy="5389063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tr-TR" altLang="tr-TR" sz="2400" b="1" dirty="0">
                <a:solidFill>
                  <a:schemeClr val="tx1"/>
                </a:solidFill>
              </a:rPr>
              <a:t>ZAMANINDA </a:t>
            </a:r>
            <a:r>
              <a:rPr lang="tr-TR" altLang="tr-TR" sz="2400" dirty="0">
                <a:solidFill>
                  <a:schemeClr val="tx1"/>
                </a:solidFill>
              </a:rPr>
              <a:t>			</a:t>
            </a:r>
          </a:p>
          <a:p>
            <a:pPr lvl="1">
              <a:lnSpc>
                <a:spcPct val="90000"/>
              </a:lnSpc>
            </a:pPr>
            <a:r>
              <a:rPr lang="tr-TR" altLang="tr-TR" sz="2000" dirty="0" smtClean="0">
                <a:solidFill>
                  <a:schemeClr val="tx1"/>
                </a:solidFill>
              </a:rPr>
              <a:t>&gt;</a:t>
            </a:r>
            <a:r>
              <a:rPr lang="tr-TR" altLang="tr-TR" sz="2000" dirty="0">
                <a:solidFill>
                  <a:schemeClr val="tx1"/>
                </a:solidFill>
              </a:rPr>
              <a:t>6 ay tüm çocuklara		</a:t>
            </a:r>
          </a:p>
          <a:p>
            <a:pPr eaLnBrk="1" hangingPunct="1">
              <a:lnSpc>
                <a:spcPct val="90000"/>
              </a:lnSpc>
            </a:pPr>
            <a:r>
              <a:rPr lang="tr-TR" altLang="tr-TR" sz="2400" b="1" dirty="0">
                <a:solidFill>
                  <a:schemeClr val="tx1"/>
                </a:solidFill>
              </a:rPr>
              <a:t>YETERLİ</a:t>
            </a:r>
            <a:r>
              <a:rPr lang="tr-TR" altLang="tr-TR" sz="2400" dirty="0">
                <a:solidFill>
                  <a:schemeClr val="tx1"/>
                </a:solidFill>
              </a:rPr>
              <a:t>				</a:t>
            </a:r>
          </a:p>
          <a:p>
            <a:pPr eaLnBrk="1" hangingPunct="1">
              <a:lnSpc>
                <a:spcPct val="150000"/>
              </a:lnSpc>
            </a:pPr>
            <a:r>
              <a:rPr lang="tr-TR" altLang="tr-TR" sz="2400" b="1" dirty="0">
                <a:solidFill>
                  <a:schemeClr val="tx1"/>
                </a:solidFill>
              </a:rPr>
              <a:t>GÜVENLİ	</a:t>
            </a:r>
            <a:r>
              <a:rPr lang="tr-TR" altLang="tr-TR" sz="2400" dirty="0">
                <a:solidFill>
                  <a:schemeClr val="tx1"/>
                </a:solidFill>
              </a:rPr>
              <a:t>			</a:t>
            </a:r>
            <a:endParaRPr lang="tr-TR" altLang="tr-TR" sz="2400" dirty="0" smtClean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</a:pPr>
            <a:r>
              <a:rPr lang="tr-TR" altLang="tr-TR" sz="2000" dirty="0" err="1" smtClean="0">
                <a:solidFill>
                  <a:schemeClr val="tx1"/>
                </a:solidFill>
              </a:rPr>
              <a:t>Kontaminasyon</a:t>
            </a:r>
            <a:r>
              <a:rPr lang="tr-TR" altLang="tr-TR" sz="2000" dirty="0" smtClean="0">
                <a:solidFill>
                  <a:schemeClr val="tx1"/>
                </a:solidFill>
              </a:rPr>
              <a:t> </a:t>
            </a:r>
            <a:r>
              <a:rPr lang="tr-TR" altLang="tr-TR" sz="2000" dirty="0">
                <a:solidFill>
                  <a:schemeClr val="tx1"/>
                </a:solidFill>
              </a:rPr>
              <a:t>riski minimal </a:t>
            </a:r>
            <a:r>
              <a:rPr lang="tr-TR" altLang="tr-TR" sz="2000" dirty="0" smtClean="0">
                <a:solidFill>
                  <a:schemeClr val="tx1"/>
                </a:solidFill>
              </a:rPr>
              <a:t>olmalı</a:t>
            </a:r>
            <a:endParaRPr lang="tr-TR" altLang="tr-TR" sz="2000" dirty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</a:pPr>
            <a:r>
              <a:rPr lang="tr-TR" altLang="tr-TR" sz="2000" dirty="0" smtClean="0">
                <a:solidFill>
                  <a:schemeClr val="tx1"/>
                </a:solidFill>
              </a:rPr>
              <a:t> </a:t>
            </a:r>
            <a:r>
              <a:rPr lang="tr-TR" altLang="tr-TR" sz="2000" i="1" dirty="0">
                <a:solidFill>
                  <a:schemeClr val="tx1"/>
                </a:solidFill>
              </a:rPr>
              <a:t>BİBERON KULLANILMAMALI!</a:t>
            </a:r>
            <a:endParaRPr lang="tr-TR" altLang="tr-TR" sz="2000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tr-TR" altLang="tr-TR" sz="2400" b="1" dirty="0">
                <a:solidFill>
                  <a:schemeClr val="tx1"/>
                </a:solidFill>
              </a:rPr>
              <a:t>UYGUN </a:t>
            </a:r>
            <a:r>
              <a:rPr lang="tr-TR" altLang="tr-TR" sz="2400" dirty="0">
                <a:solidFill>
                  <a:schemeClr val="tx1"/>
                </a:solidFill>
              </a:rPr>
              <a:t>				</a:t>
            </a:r>
            <a:r>
              <a:rPr lang="tr-TR" altLang="tr-TR" sz="2400" dirty="0" smtClean="0">
                <a:solidFill>
                  <a:schemeClr val="tx1"/>
                </a:solidFill>
              </a:rPr>
              <a:t>         </a:t>
            </a:r>
          </a:p>
          <a:p>
            <a:pPr lvl="1">
              <a:lnSpc>
                <a:spcPct val="90000"/>
              </a:lnSpc>
            </a:pPr>
            <a:r>
              <a:rPr lang="tr-TR" altLang="tr-TR" sz="2000" dirty="0" smtClean="0">
                <a:solidFill>
                  <a:schemeClr val="tx1"/>
                </a:solidFill>
              </a:rPr>
              <a:t>“</a:t>
            </a:r>
            <a:r>
              <a:rPr lang="tr-TR" altLang="tr-TR" sz="2000" dirty="0">
                <a:solidFill>
                  <a:schemeClr val="tx1"/>
                </a:solidFill>
              </a:rPr>
              <a:t>Doğru uygulama; kıvam, miktar”	             </a:t>
            </a:r>
          </a:p>
          <a:p>
            <a:pPr marL="400050" lvl="1" indent="0">
              <a:lnSpc>
                <a:spcPct val="150000"/>
              </a:lnSpc>
              <a:buNone/>
            </a:pPr>
            <a:r>
              <a:rPr lang="tr-TR" altLang="tr-TR" sz="2000" i="1" dirty="0" smtClean="0">
                <a:solidFill>
                  <a:schemeClr val="tx1"/>
                </a:solidFill>
              </a:rPr>
              <a:t>Çocuğun </a:t>
            </a:r>
            <a:r>
              <a:rPr lang="tr-TR" altLang="tr-TR" sz="2000" i="1" dirty="0">
                <a:solidFill>
                  <a:schemeClr val="tx1"/>
                </a:solidFill>
              </a:rPr>
              <a:t>“açlık/tokluk” işareti, öğün sıklığı, yöntem </a:t>
            </a:r>
            <a:r>
              <a:rPr lang="tr-TR" altLang="tr-TR" sz="2000" i="1" dirty="0" smtClean="0">
                <a:solidFill>
                  <a:schemeClr val="tx1"/>
                </a:solidFill>
              </a:rPr>
              <a:t> </a:t>
            </a:r>
            <a:r>
              <a:rPr lang="tr-TR" altLang="tr-TR" sz="2400" dirty="0" smtClean="0">
                <a:solidFill>
                  <a:schemeClr val="tx1"/>
                </a:solidFill>
              </a:rPr>
              <a:t>“</a:t>
            </a:r>
            <a:r>
              <a:rPr lang="tr-TR" altLang="tr-TR" sz="2400" dirty="0">
                <a:solidFill>
                  <a:schemeClr val="tx1"/>
                </a:solidFill>
              </a:rPr>
              <a:t>AKTİF KATILIM”</a:t>
            </a:r>
          </a:p>
          <a:p>
            <a:pPr eaLnBrk="1" hangingPunct="1"/>
            <a:r>
              <a:rPr lang="tr-TR" altLang="tr-TR" sz="2400" b="1" dirty="0" smtClean="0">
                <a:solidFill>
                  <a:schemeClr val="tx1"/>
                </a:solidFill>
              </a:rPr>
              <a:t>EKONOMİK</a:t>
            </a:r>
            <a:endParaRPr lang="tr-TR" altLang="tr-TR" sz="2400" b="1" dirty="0">
              <a:solidFill>
                <a:schemeClr val="tx1"/>
              </a:solidFill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007C-D8D4-4BD8-9F38-C52A9F7EDD22}" type="slidenum">
              <a:rPr lang="tr-TR" altLang="tr-TR" smtClean="0"/>
              <a:pPr/>
              <a:t>2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57371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Yuvarlatılmış Dikdörtgen"/>
          <p:cNvSpPr/>
          <p:nvPr/>
        </p:nvSpPr>
        <p:spPr>
          <a:xfrm>
            <a:off x="611560" y="4437112"/>
            <a:ext cx="7992887" cy="1919240"/>
          </a:xfrm>
          <a:prstGeom prst="roundRect">
            <a:avLst>
              <a:gd name="adj" fmla="val 6966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kern="0">
              <a:solidFill>
                <a:sysClr val="windowText" lastClr="000000"/>
              </a:solidFill>
            </a:endParaRPr>
          </a:p>
        </p:txBody>
      </p:sp>
      <p:sp>
        <p:nvSpPr>
          <p:cNvPr id="6" name="5 Yuvarlatılmış Dikdörtgen"/>
          <p:cNvSpPr/>
          <p:nvPr/>
        </p:nvSpPr>
        <p:spPr>
          <a:xfrm>
            <a:off x="637820" y="3193918"/>
            <a:ext cx="7966627" cy="1000132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kern="0">
              <a:solidFill>
                <a:sysClr val="windowText" lastClr="000000"/>
              </a:solidFill>
            </a:endParaRPr>
          </a:p>
        </p:txBody>
      </p:sp>
      <p:sp>
        <p:nvSpPr>
          <p:cNvPr id="5" name="4 Yuvarlatılmış Dikdörtgen"/>
          <p:cNvSpPr/>
          <p:nvPr/>
        </p:nvSpPr>
        <p:spPr>
          <a:xfrm>
            <a:off x="611560" y="1285860"/>
            <a:ext cx="7992887" cy="164307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kern="0">
              <a:solidFill>
                <a:sysClr val="windowText" lastClr="000000"/>
              </a:solidFill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10869" y="357166"/>
            <a:ext cx="6172200" cy="1143000"/>
          </a:xfrm>
        </p:spPr>
        <p:txBody>
          <a:bodyPr/>
          <a:lstStyle/>
          <a:p>
            <a:pPr algn="l"/>
            <a:r>
              <a:rPr lang="tr-TR" sz="3600" b="1" dirty="0"/>
              <a:t>Örnek Tarifler: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0592" y="961838"/>
            <a:ext cx="7801081" cy="5733256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>
              <a:spcBef>
                <a:spcPts val="0"/>
              </a:spcBef>
              <a:buNone/>
            </a:pPr>
            <a:endParaRPr lang="tr-TR" sz="2400" b="1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marL="0">
              <a:spcBef>
                <a:spcPts val="0"/>
              </a:spcBef>
              <a:buNone/>
            </a:pPr>
            <a:r>
              <a:rPr lang="tr-TR" sz="2400" b="1" dirty="0" smtClean="0">
                <a:solidFill>
                  <a:schemeClr val="tx1"/>
                </a:solidFill>
                <a:cs typeface="Times New Roman" pitchFamily="18" charset="0"/>
              </a:rPr>
              <a:t>Ev  </a:t>
            </a:r>
            <a:r>
              <a:rPr lang="tr-TR" sz="2400" b="1" dirty="0">
                <a:solidFill>
                  <a:schemeClr val="tx1"/>
                </a:solidFill>
                <a:cs typeface="Times New Roman" pitchFamily="18" charset="0"/>
              </a:rPr>
              <a:t>yoğurdu</a:t>
            </a:r>
            <a:r>
              <a:rPr lang="tr-TR" sz="2400" dirty="0">
                <a:solidFill>
                  <a:schemeClr val="tx1"/>
                </a:solidFill>
                <a:cs typeface="Times New Roman" pitchFamily="18" charset="0"/>
              </a:rPr>
              <a:t>: Kaynatılmış süt (el dayanır dayanmaz sıcaklık)+yoğurt (100 ml süte yaklaşık 1 çay kaşığı yoğurt)   kalın bir örtü ile sarılır ve 3-4 saat ılık bir yerde mayalandırılır. Her gün taze yoğurt verilmelidir.</a:t>
            </a:r>
          </a:p>
          <a:p>
            <a:pPr>
              <a:spcBef>
                <a:spcPts val="0"/>
              </a:spcBef>
              <a:buNone/>
            </a:pPr>
            <a:endParaRPr lang="tr-TR" sz="2400" b="1" dirty="0">
              <a:solidFill>
                <a:schemeClr val="tx1"/>
              </a:solidFill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tr-TR" sz="2400" b="1" dirty="0" smtClean="0">
                <a:solidFill>
                  <a:schemeClr val="tx1"/>
                </a:solidFill>
                <a:cs typeface="Times New Roman" pitchFamily="18" charset="0"/>
              </a:rPr>
              <a:t>Meyve </a:t>
            </a:r>
            <a:r>
              <a:rPr lang="tr-TR" sz="2400" b="1" dirty="0">
                <a:solidFill>
                  <a:schemeClr val="tx1"/>
                </a:solidFill>
                <a:cs typeface="Times New Roman" pitchFamily="18" charset="0"/>
              </a:rPr>
              <a:t>püresi</a:t>
            </a:r>
            <a:r>
              <a:rPr lang="tr-TR" sz="2400" dirty="0">
                <a:solidFill>
                  <a:schemeClr val="tx1"/>
                </a:solidFill>
                <a:cs typeface="Times New Roman" pitchFamily="18" charset="0"/>
              </a:rPr>
              <a:t>: Meyve yıkanıp kabukları soyulur. Rendelenir.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tr-TR" sz="2400" b="1" dirty="0" smtClean="0">
                <a:solidFill>
                  <a:schemeClr val="tx1"/>
                </a:solidFill>
                <a:cs typeface="Times New Roman" pitchFamily="18" charset="0"/>
              </a:rPr>
              <a:t>Cam </a:t>
            </a:r>
            <a:r>
              <a:rPr lang="tr-TR" sz="2400" b="1" dirty="0">
                <a:solidFill>
                  <a:schemeClr val="tx1"/>
                </a:solidFill>
                <a:cs typeface="Times New Roman" pitchFamily="18" charset="0"/>
              </a:rPr>
              <a:t>rende </a:t>
            </a:r>
            <a:r>
              <a:rPr lang="tr-TR" sz="2400" b="1" dirty="0" smtClean="0">
                <a:solidFill>
                  <a:schemeClr val="tx1"/>
                </a:solidFill>
                <a:cs typeface="Times New Roman" pitchFamily="18" charset="0"/>
              </a:rPr>
              <a:t>kullanılmalıdır</a:t>
            </a:r>
            <a:endParaRPr lang="tr-TR" sz="2400" b="1" dirty="0">
              <a:solidFill>
                <a:schemeClr val="tx1"/>
              </a:solidFill>
              <a:cs typeface="Times New Roman" pitchFamily="18" charset="0"/>
            </a:endParaRPr>
          </a:p>
          <a:p>
            <a:pPr marL="0">
              <a:spcBef>
                <a:spcPts val="0"/>
              </a:spcBef>
              <a:buNone/>
            </a:pPr>
            <a:endParaRPr lang="tr-TR" sz="2400" b="1" dirty="0">
              <a:solidFill>
                <a:schemeClr val="tx1"/>
              </a:solidFill>
            </a:endParaRPr>
          </a:p>
          <a:p>
            <a:pPr marL="0">
              <a:spcBef>
                <a:spcPts val="0"/>
              </a:spcBef>
              <a:buNone/>
            </a:pPr>
            <a:r>
              <a:rPr lang="tr-TR" sz="2400" b="1" dirty="0" smtClean="0">
                <a:solidFill>
                  <a:schemeClr val="tx1"/>
                </a:solidFill>
              </a:rPr>
              <a:t>Sebze </a:t>
            </a:r>
            <a:r>
              <a:rPr lang="tr-TR" sz="2400" b="1" dirty="0">
                <a:solidFill>
                  <a:schemeClr val="tx1"/>
                </a:solidFill>
              </a:rPr>
              <a:t>çorbası</a:t>
            </a:r>
            <a:r>
              <a:rPr lang="tr-TR" sz="2400" dirty="0">
                <a:solidFill>
                  <a:schemeClr val="tx1"/>
                </a:solidFill>
              </a:rPr>
              <a:t>:1 küçük boy patates, 1/ 2 havuç, 1 küçük kabak,   2-3 yaprak ıspanak. Pişirilen sebzeler süzgeçten geçirilir ve en son 1 yemek kaşığı zeytinyağı eklenir. İçine çocuğun yaşına göre kıyma/tavuk/ bulgur/pirinç/nohut konabilir</a:t>
            </a:r>
          </a:p>
          <a:p>
            <a:endParaRPr lang="tr-TR" sz="2600" dirty="0">
              <a:solidFill>
                <a:schemeClr val="tx1"/>
              </a:solidFill>
              <a:cs typeface="Times New Roman" pitchFamily="18" charset="0"/>
            </a:endParaRPr>
          </a:p>
          <a:p>
            <a:endParaRPr lang="tr-TR" dirty="0"/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5B0F9-885C-4E60-BCE3-062D4266D382}" type="slidenum">
              <a:rPr lang="tr-TR" altLang="tr-TR" smtClean="0"/>
              <a:pPr/>
              <a:t>20</a:t>
            </a:fld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310451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653144"/>
            <a:ext cx="8229600" cy="1018903"/>
          </a:xfrm>
        </p:spPr>
        <p:txBody>
          <a:bodyPr/>
          <a:lstStyle/>
          <a:p>
            <a:r>
              <a:rPr lang="tr-TR" b="1" dirty="0" smtClean="0"/>
              <a:t>Özetlenecek Olursa…</a:t>
            </a:r>
            <a:endParaRPr lang="tr-TR" b="1" dirty="0"/>
          </a:p>
        </p:txBody>
      </p:sp>
      <p:pic>
        <p:nvPicPr>
          <p:cNvPr id="6146" name="Picture 2" descr="C:\Users\meliha.babayigit\Desktop\Bebekler-için-ek-gıdalar-nelerdir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19" y="1881051"/>
            <a:ext cx="6936378" cy="4728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5B0F9-885C-4E60-BCE3-062D4266D382}" type="slidenum">
              <a:rPr lang="tr-TR" altLang="tr-TR" smtClean="0"/>
              <a:pPr/>
              <a:t>21</a:t>
            </a:fld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128647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692697"/>
            <a:ext cx="8679899" cy="5644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 descr="http://a160.phobos.apple.com/us/r30/Purple3/v4/ba/38/6e/ba386e0d-a4b0-6b3d-105a-42e363bc734e/mzl.nbvsnwx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48680"/>
            <a:ext cx="1191066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Yarım Çerçeve 5"/>
          <p:cNvSpPr/>
          <p:nvPr/>
        </p:nvSpPr>
        <p:spPr>
          <a:xfrm>
            <a:off x="683568" y="836712"/>
            <a:ext cx="1440160" cy="576064"/>
          </a:xfrm>
          <a:prstGeom prst="halfFram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9" name="Yarım Çerçeve 8"/>
          <p:cNvSpPr/>
          <p:nvPr/>
        </p:nvSpPr>
        <p:spPr>
          <a:xfrm rot="10800000">
            <a:off x="7524328" y="5754212"/>
            <a:ext cx="1368152" cy="576065"/>
          </a:xfrm>
          <a:prstGeom prst="halfFram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5B0F9-885C-4E60-BCE3-062D4266D382}" type="slidenum">
              <a:rPr lang="tr-TR" altLang="tr-TR" smtClean="0"/>
              <a:pPr/>
              <a:t>22</a:t>
            </a:fld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101138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129086"/>
          </a:xfrm>
        </p:spPr>
        <p:txBody>
          <a:bodyPr>
            <a:normAutofit fontScale="90000"/>
          </a:bodyPr>
          <a:lstStyle/>
          <a:p>
            <a:r>
              <a:rPr lang="tr-TR" sz="4000" b="1" dirty="0"/>
              <a:t>Her çocuk 6-23 ay arası 7 temel besin grubunun en az 4 tanesinden </a:t>
            </a:r>
            <a:r>
              <a:rPr lang="tr-TR" sz="4000" b="1" dirty="0" smtClean="0"/>
              <a:t/>
            </a:r>
            <a:br>
              <a:rPr lang="tr-TR" sz="4000" b="1" dirty="0" smtClean="0"/>
            </a:br>
            <a:r>
              <a:rPr lang="tr-TR" sz="4000" b="1" dirty="0" smtClean="0"/>
              <a:t>her </a:t>
            </a:r>
            <a:r>
              <a:rPr lang="tr-TR" sz="4000" b="1" dirty="0"/>
              <a:t>gün tüketmeli</a:t>
            </a:r>
            <a:br>
              <a:rPr lang="tr-TR" sz="4000" b="1" dirty="0"/>
            </a:br>
            <a:endParaRPr lang="tr-TR" sz="4000" b="1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2132856"/>
            <a:ext cx="8229600" cy="432019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tr-TR" sz="2800" b="1" dirty="0">
                <a:solidFill>
                  <a:schemeClr val="tx1"/>
                </a:solidFill>
              </a:rPr>
              <a:t>1</a:t>
            </a:r>
            <a:r>
              <a:rPr lang="tr-TR" sz="2800" dirty="0">
                <a:solidFill>
                  <a:schemeClr val="tx1"/>
                </a:solidFill>
              </a:rPr>
              <a:t>.Hububat, yumru kök (soğan gibi), kök ürünler</a:t>
            </a:r>
          </a:p>
          <a:p>
            <a:pPr marL="0" indent="0">
              <a:buNone/>
            </a:pPr>
            <a:r>
              <a:rPr lang="tr-TR" sz="2800" dirty="0">
                <a:solidFill>
                  <a:schemeClr val="tx1"/>
                </a:solidFill>
              </a:rPr>
              <a:t> </a:t>
            </a:r>
            <a:r>
              <a:rPr lang="tr-TR" sz="2800" b="1" dirty="0">
                <a:solidFill>
                  <a:schemeClr val="tx1"/>
                </a:solidFill>
              </a:rPr>
              <a:t>2</a:t>
            </a:r>
            <a:r>
              <a:rPr lang="tr-TR" sz="2800" dirty="0">
                <a:solidFill>
                  <a:schemeClr val="tx1"/>
                </a:solidFill>
              </a:rPr>
              <a:t>.Baklagiller </a:t>
            </a:r>
          </a:p>
          <a:p>
            <a:pPr marL="0" indent="0">
              <a:buNone/>
            </a:pPr>
            <a:r>
              <a:rPr lang="tr-TR" sz="2800" dirty="0">
                <a:solidFill>
                  <a:schemeClr val="tx1"/>
                </a:solidFill>
              </a:rPr>
              <a:t> </a:t>
            </a:r>
            <a:r>
              <a:rPr lang="tr-TR" sz="2800" b="1" dirty="0">
                <a:solidFill>
                  <a:schemeClr val="tx1"/>
                </a:solidFill>
              </a:rPr>
              <a:t>3</a:t>
            </a:r>
            <a:r>
              <a:rPr lang="tr-TR" sz="2800" dirty="0">
                <a:solidFill>
                  <a:schemeClr val="tx1"/>
                </a:solidFill>
              </a:rPr>
              <a:t>.Süt ürünler (süt, yoğurt, peynir) </a:t>
            </a:r>
          </a:p>
          <a:p>
            <a:pPr marL="0" indent="0">
              <a:buNone/>
            </a:pPr>
            <a:r>
              <a:rPr lang="tr-TR" sz="2800" dirty="0">
                <a:solidFill>
                  <a:schemeClr val="tx1"/>
                </a:solidFill>
              </a:rPr>
              <a:t> </a:t>
            </a:r>
            <a:r>
              <a:rPr lang="tr-TR" sz="2800" b="1" dirty="0">
                <a:solidFill>
                  <a:schemeClr val="tx1"/>
                </a:solidFill>
              </a:rPr>
              <a:t>4</a:t>
            </a:r>
            <a:r>
              <a:rPr lang="tr-TR" sz="2800" dirty="0">
                <a:solidFill>
                  <a:schemeClr val="tx1"/>
                </a:solidFill>
              </a:rPr>
              <a:t>.Etler (kırmızı et, balık, kümes hayvanları ve karaciğer/organ etleri)</a:t>
            </a:r>
          </a:p>
          <a:p>
            <a:pPr marL="0" indent="0">
              <a:buNone/>
            </a:pPr>
            <a:r>
              <a:rPr lang="tr-TR" sz="2800" dirty="0">
                <a:solidFill>
                  <a:schemeClr val="tx1"/>
                </a:solidFill>
              </a:rPr>
              <a:t> </a:t>
            </a:r>
            <a:r>
              <a:rPr lang="tr-TR" sz="2800" b="1" dirty="0">
                <a:solidFill>
                  <a:schemeClr val="tx1"/>
                </a:solidFill>
              </a:rPr>
              <a:t>5</a:t>
            </a:r>
            <a:r>
              <a:rPr lang="tr-TR" sz="2800" dirty="0">
                <a:solidFill>
                  <a:schemeClr val="tx1"/>
                </a:solidFill>
              </a:rPr>
              <a:t>.Yumurta</a:t>
            </a:r>
          </a:p>
          <a:p>
            <a:pPr marL="0" indent="0">
              <a:buNone/>
            </a:pPr>
            <a:r>
              <a:rPr lang="tr-TR" sz="2800" b="1" dirty="0">
                <a:solidFill>
                  <a:schemeClr val="tx1"/>
                </a:solidFill>
              </a:rPr>
              <a:t> 6</a:t>
            </a:r>
            <a:r>
              <a:rPr lang="tr-TR" sz="2800" dirty="0">
                <a:solidFill>
                  <a:schemeClr val="tx1"/>
                </a:solidFill>
              </a:rPr>
              <a:t>.A vitamininden zengin meyve ve sebzeler </a:t>
            </a:r>
          </a:p>
          <a:p>
            <a:pPr marL="0" indent="0">
              <a:buNone/>
            </a:pPr>
            <a:r>
              <a:rPr lang="tr-TR" sz="2800" dirty="0">
                <a:solidFill>
                  <a:schemeClr val="tx1"/>
                </a:solidFill>
              </a:rPr>
              <a:t> </a:t>
            </a:r>
            <a:r>
              <a:rPr lang="tr-TR" sz="2800" b="1" dirty="0">
                <a:solidFill>
                  <a:schemeClr val="tx1"/>
                </a:solidFill>
              </a:rPr>
              <a:t>7</a:t>
            </a:r>
            <a:r>
              <a:rPr lang="tr-TR" sz="2800" dirty="0">
                <a:solidFill>
                  <a:schemeClr val="tx1"/>
                </a:solidFill>
              </a:rPr>
              <a:t>.Diğer meyve ve sebzeler </a:t>
            </a:r>
          </a:p>
          <a:p>
            <a:pPr marL="0" indent="0">
              <a:buNone/>
            </a:pPr>
            <a:endParaRPr lang="tr-TR" sz="2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tr-TR" sz="2800" b="1" dirty="0">
                <a:solidFill>
                  <a:schemeClr val="tx1"/>
                </a:solidFill>
              </a:rPr>
              <a:t>  </a:t>
            </a:r>
            <a:r>
              <a:rPr lang="tr-TR" sz="2800" b="1" dirty="0" smtClean="0">
                <a:solidFill>
                  <a:schemeClr val="tx1"/>
                </a:solidFill>
              </a:rPr>
              <a:t>Kaynak:  </a:t>
            </a:r>
            <a:r>
              <a:rPr lang="tr-TR" sz="2800" b="1" dirty="0">
                <a:solidFill>
                  <a:schemeClr val="tx1"/>
                </a:solidFill>
              </a:rPr>
              <a:t>UNICEF </a:t>
            </a:r>
            <a:r>
              <a:rPr lang="tr-TR" sz="2800" b="1" dirty="0" err="1">
                <a:solidFill>
                  <a:schemeClr val="tx1"/>
                </a:solidFill>
              </a:rPr>
              <a:t>Infant</a:t>
            </a:r>
            <a:r>
              <a:rPr lang="tr-TR" sz="2800" b="1" dirty="0">
                <a:solidFill>
                  <a:schemeClr val="tx1"/>
                </a:solidFill>
              </a:rPr>
              <a:t> </a:t>
            </a:r>
            <a:r>
              <a:rPr lang="tr-TR" sz="2800" b="1" dirty="0" err="1">
                <a:solidFill>
                  <a:schemeClr val="tx1"/>
                </a:solidFill>
              </a:rPr>
              <a:t>and</a:t>
            </a:r>
            <a:r>
              <a:rPr lang="tr-TR" sz="2800" b="1" dirty="0">
                <a:solidFill>
                  <a:schemeClr val="tx1"/>
                </a:solidFill>
              </a:rPr>
              <a:t> </a:t>
            </a:r>
            <a:r>
              <a:rPr lang="tr-TR" sz="2800" b="1" dirty="0" err="1">
                <a:solidFill>
                  <a:schemeClr val="tx1"/>
                </a:solidFill>
              </a:rPr>
              <a:t>Young</a:t>
            </a:r>
            <a:r>
              <a:rPr lang="tr-TR" sz="2800" b="1" dirty="0">
                <a:solidFill>
                  <a:schemeClr val="tx1"/>
                </a:solidFill>
              </a:rPr>
              <a:t> Child </a:t>
            </a:r>
            <a:r>
              <a:rPr lang="tr-TR" sz="2800" b="1" dirty="0" err="1">
                <a:solidFill>
                  <a:schemeClr val="tx1"/>
                </a:solidFill>
              </a:rPr>
              <a:t>Feeding</a:t>
            </a:r>
            <a:endParaRPr lang="tr-TR" sz="2800" b="1" dirty="0">
              <a:solidFill>
                <a:schemeClr val="tx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469993"/>
            <a:ext cx="2088231" cy="1645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5B0F9-885C-4E60-BCE3-062D4266D382}" type="slidenum">
              <a:rPr lang="tr-TR" altLang="tr-TR" smtClean="0"/>
              <a:pPr/>
              <a:t>23</a:t>
            </a:fld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334715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973630"/>
          </a:xfrm>
        </p:spPr>
        <p:txBody>
          <a:bodyPr/>
          <a:lstStyle/>
          <a:p>
            <a:r>
              <a:rPr lang="tr-TR" b="1" dirty="0"/>
              <a:t>Porsiyonların Ölçüsü</a:t>
            </a:r>
          </a:p>
        </p:txBody>
      </p:sp>
      <p:sp>
        <p:nvSpPr>
          <p:cNvPr id="6" name="Dikdörtgen 5"/>
          <p:cNvSpPr/>
          <p:nvPr/>
        </p:nvSpPr>
        <p:spPr>
          <a:xfrm>
            <a:off x="1043609" y="2204864"/>
            <a:ext cx="4032448" cy="10801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1" y="1124744"/>
            <a:ext cx="6779096" cy="5001418"/>
          </a:xfrm>
        </p:spPr>
        <p:txBody>
          <a:bodyPr/>
          <a:lstStyle/>
          <a:p>
            <a:pPr marL="0" indent="0">
              <a:buNone/>
            </a:pPr>
            <a:endParaRPr lang="tr-TR" sz="2400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293096"/>
            <a:ext cx="1403648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Dikdörtgen 8"/>
          <p:cNvSpPr/>
          <p:nvPr/>
        </p:nvSpPr>
        <p:spPr>
          <a:xfrm>
            <a:off x="1403649" y="4725144"/>
            <a:ext cx="3816424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5076057" y="3068960"/>
            <a:ext cx="3744416" cy="9361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aphicFrame>
        <p:nvGraphicFramePr>
          <p:cNvPr id="5" name="Diyagram 4"/>
          <p:cNvGraphicFramePr/>
          <p:nvPr>
            <p:extLst>
              <p:ext uri="{D42A27DB-BD31-4B8C-83A1-F6EECF244321}">
                <p14:modId xmlns:p14="http://schemas.microsoft.com/office/powerpoint/2010/main" val="3109694898"/>
              </p:ext>
            </p:extLst>
          </p:nvPr>
        </p:nvGraphicFramePr>
        <p:xfrm>
          <a:off x="179512" y="1196752"/>
          <a:ext cx="8496944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5B0F9-885C-4E60-BCE3-062D4266D382}" type="slidenum">
              <a:rPr lang="tr-TR" altLang="tr-TR" smtClean="0"/>
              <a:pPr/>
              <a:t>24</a:t>
            </a:fld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424808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467545" y="2132856"/>
            <a:ext cx="6120680" cy="392831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tr-TR" sz="4000" b="1" dirty="0"/>
              <a:t>Anne Sütü ile Beslenen ve Tamamlayıcı Besin Alan Bebeklerde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1" y="2276872"/>
            <a:ext cx="5698976" cy="3849290"/>
          </a:xfrm>
        </p:spPr>
        <p:txBody>
          <a:bodyPr>
            <a:normAutofit fontScale="92500" lnSpcReduction="20000"/>
          </a:bodyPr>
          <a:lstStyle/>
          <a:p>
            <a:r>
              <a:rPr lang="tr-TR" sz="3600" dirty="0">
                <a:solidFill>
                  <a:schemeClr val="tx1"/>
                </a:solidFill>
              </a:rPr>
              <a:t>Annenin süt miktarını ölçmeye gerek yoktur. Bunu destekleyen  hiçbir bilimsel çalışma sonucu yoktur. </a:t>
            </a:r>
          </a:p>
          <a:p>
            <a:r>
              <a:rPr lang="tr-TR" sz="3600" dirty="0">
                <a:solidFill>
                  <a:schemeClr val="tx1"/>
                </a:solidFill>
              </a:rPr>
              <a:t>Bu dönemde esas olan bebeklerin büyüme-gelişmelerinin izlenmesi ve anne sütü ile beslenmenin devamıdır.</a:t>
            </a:r>
          </a:p>
        </p:txBody>
      </p:sp>
      <p:pic>
        <p:nvPicPr>
          <p:cNvPr id="1028" name="Picture 4" descr="https://s.instela.com/m/kedi--i5849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765" y="2708920"/>
            <a:ext cx="1503505" cy="1682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5B0F9-885C-4E60-BCE3-062D4266D382}" type="slidenum">
              <a:rPr lang="tr-TR" altLang="tr-TR" smtClean="0"/>
              <a:pPr/>
              <a:t>25</a:t>
            </a:fld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316404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anchor="ctr"/>
          <a:lstStyle/>
          <a:p>
            <a:pPr lvl="0"/>
            <a:r>
              <a:rPr b="1" dirty="0" err="1"/>
              <a:t>Grup</a:t>
            </a:r>
            <a:r>
              <a:rPr b="1" dirty="0"/>
              <a:t> </a:t>
            </a:r>
            <a:r>
              <a:rPr b="1" dirty="0" err="1"/>
              <a:t>Çalışması</a:t>
            </a:r>
            <a:endParaRPr b="1" dirty="0"/>
          </a:p>
        </p:txBody>
      </p:sp>
      <p:sp>
        <p:nvSpPr>
          <p:cNvPr id="3" name="2 Metin Yer Tutucusu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anchor="t"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sz="3600" dirty="0">
                <a:solidFill>
                  <a:schemeClr val="tx1"/>
                </a:solidFill>
              </a:rPr>
              <a:t>3-4 </a:t>
            </a:r>
            <a:r>
              <a:rPr sz="3600" dirty="0" err="1">
                <a:solidFill>
                  <a:schemeClr val="tx1"/>
                </a:solidFill>
              </a:rPr>
              <a:t>grup</a:t>
            </a:r>
            <a:endParaRPr sz="36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sz="3600" dirty="0" err="1">
                <a:solidFill>
                  <a:schemeClr val="tx1"/>
                </a:solidFill>
              </a:rPr>
              <a:t>Değişik</a:t>
            </a:r>
            <a:r>
              <a:rPr sz="3600" dirty="0">
                <a:solidFill>
                  <a:schemeClr val="tx1"/>
                </a:solidFill>
              </a:rPr>
              <a:t> </a:t>
            </a:r>
            <a:r>
              <a:rPr sz="3600" dirty="0" err="1">
                <a:solidFill>
                  <a:schemeClr val="tx1"/>
                </a:solidFill>
              </a:rPr>
              <a:t>yaş</a:t>
            </a:r>
            <a:r>
              <a:rPr sz="3600" dirty="0">
                <a:solidFill>
                  <a:schemeClr val="tx1"/>
                </a:solidFill>
              </a:rPr>
              <a:t> </a:t>
            </a:r>
            <a:r>
              <a:rPr sz="3600" dirty="0" err="1">
                <a:solidFill>
                  <a:schemeClr val="tx1"/>
                </a:solidFill>
              </a:rPr>
              <a:t>grubunda</a:t>
            </a:r>
            <a:r>
              <a:rPr sz="3600" dirty="0">
                <a:solidFill>
                  <a:schemeClr val="tx1"/>
                </a:solidFill>
              </a:rPr>
              <a:t> 3-4 </a:t>
            </a:r>
            <a:r>
              <a:rPr sz="3600" dirty="0" err="1">
                <a:solidFill>
                  <a:schemeClr val="tx1"/>
                </a:solidFill>
              </a:rPr>
              <a:t>olgu</a:t>
            </a:r>
            <a:r>
              <a:rPr sz="3600" dirty="0">
                <a:solidFill>
                  <a:schemeClr val="tx1"/>
                </a:solidFill>
              </a:rPr>
              <a:t>, her </a:t>
            </a:r>
            <a:r>
              <a:rPr sz="3600" dirty="0" err="1">
                <a:solidFill>
                  <a:schemeClr val="tx1"/>
                </a:solidFill>
              </a:rPr>
              <a:t>bir</a:t>
            </a:r>
            <a:r>
              <a:rPr sz="3600" dirty="0">
                <a:solidFill>
                  <a:schemeClr val="tx1"/>
                </a:solidFill>
              </a:rPr>
              <a:t> </a:t>
            </a:r>
            <a:r>
              <a:rPr sz="3600" dirty="0" err="1">
                <a:solidFill>
                  <a:schemeClr val="tx1"/>
                </a:solidFill>
              </a:rPr>
              <a:t>olgu</a:t>
            </a:r>
            <a:r>
              <a:rPr sz="3600" dirty="0">
                <a:solidFill>
                  <a:schemeClr val="tx1"/>
                </a:solidFill>
              </a:rPr>
              <a:t> </a:t>
            </a:r>
            <a:r>
              <a:rPr sz="3600" dirty="0" err="1">
                <a:solidFill>
                  <a:schemeClr val="tx1"/>
                </a:solidFill>
              </a:rPr>
              <a:t>anne</a:t>
            </a:r>
            <a:r>
              <a:rPr sz="3600" dirty="0">
                <a:solidFill>
                  <a:schemeClr val="tx1"/>
                </a:solidFill>
              </a:rPr>
              <a:t> </a:t>
            </a:r>
            <a:r>
              <a:rPr sz="3600" dirty="0" err="1">
                <a:solidFill>
                  <a:schemeClr val="tx1"/>
                </a:solidFill>
              </a:rPr>
              <a:t>sütü</a:t>
            </a:r>
            <a:r>
              <a:rPr sz="3600" dirty="0">
                <a:solidFill>
                  <a:schemeClr val="tx1"/>
                </a:solidFill>
              </a:rPr>
              <a:t> </a:t>
            </a:r>
            <a:r>
              <a:rPr sz="3600" dirty="0" err="1">
                <a:solidFill>
                  <a:schemeClr val="tx1"/>
                </a:solidFill>
              </a:rPr>
              <a:t>alan</a:t>
            </a:r>
            <a:r>
              <a:rPr sz="3600" dirty="0">
                <a:solidFill>
                  <a:schemeClr val="tx1"/>
                </a:solidFill>
              </a:rPr>
              <a:t> </a:t>
            </a:r>
            <a:r>
              <a:rPr sz="3600" dirty="0" err="1">
                <a:solidFill>
                  <a:schemeClr val="tx1"/>
                </a:solidFill>
              </a:rPr>
              <a:t>ve</a:t>
            </a:r>
            <a:r>
              <a:rPr sz="3600" dirty="0">
                <a:solidFill>
                  <a:schemeClr val="tx1"/>
                </a:solidFill>
              </a:rPr>
              <a:t> </a:t>
            </a:r>
            <a:r>
              <a:rPr sz="3600" dirty="0" err="1">
                <a:solidFill>
                  <a:schemeClr val="tx1"/>
                </a:solidFill>
              </a:rPr>
              <a:t>almayan</a:t>
            </a:r>
            <a:r>
              <a:rPr sz="3600" dirty="0">
                <a:solidFill>
                  <a:schemeClr val="tx1"/>
                </a:solidFill>
              </a:rPr>
              <a:t> </a:t>
            </a:r>
            <a:r>
              <a:rPr sz="3600" dirty="0" err="1">
                <a:solidFill>
                  <a:schemeClr val="tx1"/>
                </a:solidFill>
              </a:rPr>
              <a:t>olarak</a:t>
            </a:r>
            <a:r>
              <a:rPr sz="3600" dirty="0">
                <a:solidFill>
                  <a:schemeClr val="tx1"/>
                </a:solidFill>
              </a:rPr>
              <a:t> </a:t>
            </a:r>
            <a:r>
              <a:rPr sz="3600" dirty="0" err="1">
                <a:solidFill>
                  <a:schemeClr val="tx1"/>
                </a:solidFill>
              </a:rPr>
              <a:t>düzenlenecek</a:t>
            </a:r>
            <a:r>
              <a:rPr sz="3600" dirty="0">
                <a:solidFill>
                  <a:schemeClr val="tx1"/>
                </a:solidFill>
              </a:rPr>
              <a:t>.</a:t>
            </a:r>
          </a:p>
          <a:p>
            <a:pPr>
              <a:spcBef>
                <a:spcPts val="0"/>
              </a:spcBef>
            </a:pPr>
            <a:r>
              <a:rPr sz="3600" dirty="0">
                <a:solidFill>
                  <a:schemeClr val="tx1"/>
                </a:solidFill>
              </a:rPr>
              <a:t>Bu </a:t>
            </a:r>
            <a:r>
              <a:rPr sz="3600" dirty="0" err="1">
                <a:solidFill>
                  <a:schemeClr val="tx1"/>
                </a:solidFill>
              </a:rPr>
              <a:t>olguların</a:t>
            </a:r>
            <a:r>
              <a:rPr sz="3600" dirty="0">
                <a:solidFill>
                  <a:schemeClr val="tx1"/>
                </a:solidFill>
              </a:rPr>
              <a:t> </a:t>
            </a:r>
            <a:r>
              <a:rPr sz="3600" dirty="0" err="1">
                <a:solidFill>
                  <a:schemeClr val="tx1"/>
                </a:solidFill>
              </a:rPr>
              <a:t>gıdalar</a:t>
            </a:r>
            <a:r>
              <a:rPr sz="3600" dirty="0">
                <a:solidFill>
                  <a:schemeClr val="tx1"/>
                </a:solidFill>
              </a:rPr>
              <a:t>, </a:t>
            </a:r>
            <a:r>
              <a:rPr sz="3600" dirty="0" err="1">
                <a:solidFill>
                  <a:schemeClr val="tx1"/>
                </a:solidFill>
              </a:rPr>
              <a:t>miktar</a:t>
            </a:r>
            <a:r>
              <a:rPr sz="3600" dirty="0">
                <a:solidFill>
                  <a:schemeClr val="tx1"/>
                </a:solidFill>
              </a:rPr>
              <a:t>, </a:t>
            </a:r>
            <a:r>
              <a:rPr sz="3600" dirty="0" err="1">
                <a:solidFill>
                  <a:schemeClr val="tx1"/>
                </a:solidFill>
              </a:rPr>
              <a:t>sıklık</a:t>
            </a:r>
            <a:r>
              <a:rPr sz="3600" dirty="0">
                <a:solidFill>
                  <a:schemeClr val="tx1"/>
                </a:solidFill>
              </a:rPr>
              <a:t> </a:t>
            </a:r>
            <a:r>
              <a:rPr sz="3600" dirty="0" err="1">
                <a:solidFill>
                  <a:schemeClr val="tx1"/>
                </a:solidFill>
              </a:rPr>
              <a:t>olarak</a:t>
            </a:r>
            <a:r>
              <a:rPr sz="3600" dirty="0">
                <a:solidFill>
                  <a:schemeClr val="tx1"/>
                </a:solidFill>
              </a:rPr>
              <a:t> </a:t>
            </a:r>
            <a:r>
              <a:rPr sz="3600" dirty="0" err="1">
                <a:solidFill>
                  <a:schemeClr val="tx1"/>
                </a:solidFill>
              </a:rPr>
              <a:t>önerileri</a:t>
            </a:r>
            <a:r>
              <a:rPr sz="3600" dirty="0">
                <a:solidFill>
                  <a:schemeClr val="tx1"/>
                </a:solidFill>
              </a:rPr>
              <a:t> </a:t>
            </a:r>
            <a:r>
              <a:rPr sz="3600" dirty="0" err="1">
                <a:solidFill>
                  <a:schemeClr val="tx1"/>
                </a:solidFill>
              </a:rPr>
              <a:t>sunulacak</a:t>
            </a:r>
            <a:r>
              <a:rPr sz="3600" dirty="0">
                <a:solidFill>
                  <a:schemeClr val="tx1"/>
                </a:solidFill>
              </a:rPr>
              <a:t>.</a:t>
            </a:r>
          </a:p>
          <a:p>
            <a:pPr>
              <a:spcBef>
                <a:spcPts val="0"/>
              </a:spcBef>
            </a:pPr>
            <a:r>
              <a:rPr sz="3600" dirty="0">
                <a:solidFill>
                  <a:schemeClr val="tx1"/>
                </a:solidFill>
              </a:rPr>
              <a:t>10 </a:t>
            </a:r>
            <a:r>
              <a:rPr sz="3600" dirty="0" err="1">
                <a:solidFill>
                  <a:schemeClr val="tx1"/>
                </a:solidFill>
              </a:rPr>
              <a:t>dakikada</a:t>
            </a:r>
            <a:r>
              <a:rPr sz="3600" dirty="0">
                <a:solidFill>
                  <a:schemeClr val="tx1"/>
                </a:solidFill>
              </a:rPr>
              <a:t> </a:t>
            </a:r>
            <a:r>
              <a:rPr sz="3600" dirty="0" err="1">
                <a:solidFill>
                  <a:schemeClr val="tx1"/>
                </a:solidFill>
              </a:rPr>
              <a:t>hazırlanıp</a:t>
            </a:r>
            <a:r>
              <a:rPr sz="3600" dirty="0">
                <a:solidFill>
                  <a:schemeClr val="tx1"/>
                </a:solidFill>
              </a:rPr>
              <a:t>, 5 </a:t>
            </a:r>
            <a:r>
              <a:rPr sz="3600" dirty="0" err="1">
                <a:solidFill>
                  <a:schemeClr val="tx1"/>
                </a:solidFill>
              </a:rPr>
              <a:t>dakika</a:t>
            </a:r>
            <a:r>
              <a:rPr sz="3600" dirty="0">
                <a:solidFill>
                  <a:schemeClr val="tx1"/>
                </a:solidFill>
              </a:rPr>
              <a:t> </a:t>
            </a:r>
            <a:r>
              <a:rPr sz="3600" dirty="0" err="1">
                <a:solidFill>
                  <a:schemeClr val="tx1"/>
                </a:solidFill>
              </a:rPr>
              <a:t>grup</a:t>
            </a:r>
            <a:r>
              <a:rPr sz="3600" dirty="0">
                <a:solidFill>
                  <a:schemeClr val="tx1"/>
                </a:solidFill>
              </a:rPr>
              <a:t> </a:t>
            </a:r>
            <a:r>
              <a:rPr sz="3600" dirty="0" err="1">
                <a:solidFill>
                  <a:schemeClr val="tx1"/>
                </a:solidFill>
              </a:rPr>
              <a:t>sözcüsü</a:t>
            </a:r>
            <a:r>
              <a:rPr sz="3600" dirty="0">
                <a:solidFill>
                  <a:schemeClr val="tx1"/>
                </a:solidFill>
              </a:rPr>
              <a:t> </a:t>
            </a:r>
            <a:r>
              <a:rPr sz="3600" dirty="0" err="1">
                <a:solidFill>
                  <a:schemeClr val="tx1"/>
                </a:solidFill>
              </a:rPr>
              <a:t>sunacak</a:t>
            </a:r>
            <a:endParaRPr sz="3600" dirty="0">
              <a:solidFill>
                <a:schemeClr val="tx1"/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5B0F9-885C-4E60-BCE3-062D4266D382}" type="slidenum">
              <a:rPr lang="tr-TR" altLang="tr-TR" smtClean="0"/>
              <a:pPr/>
              <a:t>26</a:t>
            </a:fld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24507867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27017" y="781879"/>
            <a:ext cx="8053251" cy="980661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tr-TR" altLang="tr-TR" sz="3200" b="1" i="1" dirty="0"/>
              <a:t>BEBEĞİN BESLENMESİNİ ÖZEL ZAMAN OLARAK ALGILAYIN VE BEBEĞİNİZİ MUTLU EDİN</a:t>
            </a:r>
            <a:endParaRPr lang="tr-TR" sz="3200" b="1" i="1" dirty="0"/>
          </a:p>
        </p:txBody>
      </p:sp>
      <p:sp>
        <p:nvSpPr>
          <p:cNvPr id="8" name="Metin kutusu 7"/>
          <p:cNvSpPr txBox="1"/>
          <p:nvPr/>
        </p:nvSpPr>
        <p:spPr bwMode="auto">
          <a:xfrm>
            <a:off x="5652120" y="5782956"/>
            <a:ext cx="325334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algn="ctr" eaLnBrk="0" hangingPunct="0"/>
            <a:r>
              <a:rPr lang="tr-TR" sz="3200" b="1" dirty="0">
                <a:solidFill>
                  <a:srgbClr val="FF0000"/>
                </a:solidFill>
                <a:latin typeface="+mj-lt"/>
              </a:rPr>
              <a:t>TEŞEKKÜRLER…</a:t>
            </a:r>
          </a:p>
        </p:txBody>
      </p:sp>
      <p:pic>
        <p:nvPicPr>
          <p:cNvPr id="7" name="Picture 2" descr="bebek beslemesi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206" y="1916832"/>
            <a:ext cx="5256584" cy="3738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5B0F9-885C-4E60-BCE3-062D4266D382}" type="slidenum">
              <a:rPr lang="tr-TR" altLang="tr-TR" smtClean="0"/>
              <a:pPr/>
              <a:t>27</a:t>
            </a:fld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218738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2060848"/>
            <a:ext cx="6838122" cy="4065314"/>
          </a:xfrm>
        </p:spPr>
        <p:txBody>
          <a:bodyPr/>
          <a:lstStyle/>
          <a:p>
            <a:pPr algn="ctr">
              <a:buNone/>
            </a:pPr>
            <a:r>
              <a:rPr lang="tr-TR" b="1" dirty="0"/>
              <a:t> </a:t>
            </a:r>
            <a:r>
              <a:rPr lang="tr-TR" sz="4800" b="1" dirty="0">
                <a:solidFill>
                  <a:srgbClr val="FF0000"/>
                </a:solidFill>
              </a:rPr>
              <a:t>Peki Gıdaları Hazırlarken </a:t>
            </a:r>
          </a:p>
          <a:p>
            <a:pPr algn="ctr">
              <a:buNone/>
            </a:pPr>
            <a:r>
              <a:rPr lang="tr-TR" sz="4800" b="1" dirty="0">
                <a:solidFill>
                  <a:srgbClr val="FF0000"/>
                </a:solidFill>
              </a:rPr>
              <a:t>Nelere Dikkat Etmeli</a:t>
            </a:r>
          </a:p>
        </p:txBody>
      </p:sp>
      <p:pic>
        <p:nvPicPr>
          <p:cNvPr id="5" name="4 Resim" descr="Adsız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00645" y="836712"/>
            <a:ext cx="1255791" cy="4539762"/>
          </a:xfrm>
          <a:prstGeom prst="rect">
            <a:avLst/>
          </a:prstGeom>
        </p:spPr>
      </p:pic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5B0F9-885C-4E60-BCE3-062D4266D382}" type="slidenum">
              <a:rPr lang="tr-TR" altLang="tr-TR" smtClean="0"/>
              <a:pPr/>
              <a:t>3</a:t>
            </a:fld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331948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b="1" dirty="0"/>
              <a:t>Güvenli Gıda Hazırlamanın 5 Anahtarı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2060848"/>
            <a:ext cx="8229600" cy="4418329"/>
          </a:xfrm>
        </p:spPr>
        <p:txBody>
          <a:bodyPr/>
          <a:lstStyle/>
          <a:p>
            <a:pPr marL="0" indent="0">
              <a:buNone/>
            </a:pPr>
            <a:r>
              <a:rPr lang="tr-TR" dirty="0">
                <a:solidFill>
                  <a:schemeClr val="tx1"/>
                </a:solidFill>
              </a:rPr>
              <a:t>1- El temizliği</a:t>
            </a:r>
          </a:p>
          <a:p>
            <a:pPr marL="0" indent="0">
              <a:buNone/>
            </a:pPr>
            <a:r>
              <a:rPr lang="tr-TR" dirty="0">
                <a:solidFill>
                  <a:schemeClr val="tx1"/>
                </a:solidFill>
              </a:rPr>
              <a:t>2- Çiğ ve pişmiş olanın ayrılması</a:t>
            </a:r>
          </a:p>
          <a:p>
            <a:pPr marL="0" indent="0">
              <a:buNone/>
            </a:pPr>
            <a:r>
              <a:rPr lang="tr-TR" dirty="0">
                <a:solidFill>
                  <a:schemeClr val="tx1"/>
                </a:solidFill>
              </a:rPr>
              <a:t>3- İyi pişirme</a:t>
            </a:r>
          </a:p>
          <a:p>
            <a:pPr marL="0" indent="0">
              <a:buNone/>
            </a:pPr>
            <a:r>
              <a:rPr lang="tr-TR" dirty="0">
                <a:solidFill>
                  <a:schemeClr val="tx1"/>
                </a:solidFill>
              </a:rPr>
              <a:t>4- Gıdaların uygun sıcaklıklarda </a:t>
            </a:r>
          </a:p>
          <a:p>
            <a:pPr marL="0" indent="0">
              <a:buNone/>
            </a:pPr>
            <a:r>
              <a:rPr lang="tr-TR" dirty="0">
                <a:solidFill>
                  <a:schemeClr val="tx1"/>
                </a:solidFill>
              </a:rPr>
              <a:t>  saklanması</a:t>
            </a:r>
          </a:p>
          <a:p>
            <a:pPr marL="0" indent="0">
              <a:buNone/>
            </a:pPr>
            <a:r>
              <a:rPr lang="tr-TR" dirty="0">
                <a:solidFill>
                  <a:schemeClr val="tx1"/>
                </a:solidFill>
              </a:rPr>
              <a:t>5- Güvenli su ve işlenmemiş gıdaların</a:t>
            </a:r>
          </a:p>
          <a:p>
            <a:pPr marL="0" indent="0">
              <a:buNone/>
            </a:pPr>
            <a:r>
              <a:rPr lang="tr-TR" dirty="0">
                <a:solidFill>
                  <a:schemeClr val="tx1"/>
                </a:solidFill>
              </a:rPr>
              <a:t> kullanılması</a:t>
            </a:r>
          </a:p>
          <a:p>
            <a:pPr marL="0" indent="0">
              <a:buNone/>
            </a:pPr>
            <a:endParaRPr lang="tr-TR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tr-TR" sz="2400" dirty="0"/>
          </a:p>
          <a:p>
            <a:endParaRPr lang="tr-TR" sz="2800" dirty="0"/>
          </a:p>
          <a:p>
            <a:endParaRPr lang="tr-TR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9766">
            <a:off x="6941310" y="3578621"/>
            <a:ext cx="972108" cy="1834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2" descr="http://stockfresh.com/thumbs/limbi007/2775317_anahtar-turuncu-karikat%C3%BCr-beyaz-kad%C4%B1n-ev.jpg"/>
          <p:cNvSpPr>
            <a:spLocks noChangeAspect="1" noChangeArrowheads="1"/>
          </p:cNvSpPr>
          <p:nvPr/>
        </p:nvSpPr>
        <p:spPr bwMode="auto">
          <a:xfrm>
            <a:off x="1259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 kern="0">
              <a:solidFill>
                <a:sysClr val="windowText" lastClr="000000"/>
              </a:solidFill>
            </a:endParaRPr>
          </a:p>
        </p:txBody>
      </p:sp>
      <p:sp>
        <p:nvSpPr>
          <p:cNvPr id="6" name="AutoShape 4" descr="http://stockfresh.com/thumbs/limbi007/2775317_anahtar-turuncu-karikat%C3%BCr-beyaz-kad%C4%B1n-ev.jpg"/>
          <p:cNvSpPr>
            <a:spLocks noChangeAspect="1" noChangeArrowheads="1"/>
          </p:cNvSpPr>
          <p:nvPr/>
        </p:nvSpPr>
        <p:spPr bwMode="auto">
          <a:xfrm>
            <a:off x="1373981" y="7939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 kern="0">
              <a:solidFill>
                <a:sysClr val="windowText" lastClr="000000"/>
              </a:solidFill>
            </a:endParaRPr>
          </a:p>
        </p:txBody>
      </p:sp>
      <p:pic>
        <p:nvPicPr>
          <p:cNvPr id="2054" name="Picture 6" descr="http://bigpreviews.123rf.com/images/LuMaxArt2D/LuMaxArt2D0904/lumaxart2d090401501/4759212-Holding-The-Golden-Key-Stock-Photo-gold-man-ke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758" y="2035626"/>
            <a:ext cx="1058117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5B0F9-885C-4E60-BCE3-062D4266D382}" type="slidenum">
              <a:rPr lang="tr-TR" altLang="tr-TR" smtClean="0"/>
              <a:pPr/>
              <a:t>4</a:t>
            </a:fld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41552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Besin Hijyeni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195943" y="1698172"/>
            <a:ext cx="6995160" cy="4833257"/>
          </a:xfrm>
        </p:spPr>
        <p:txBody>
          <a:bodyPr>
            <a:normAutofit fontScale="92500" lnSpcReduction="10000"/>
          </a:bodyPr>
          <a:lstStyle/>
          <a:p>
            <a:r>
              <a:rPr lang="tr-TR" dirty="0">
                <a:solidFill>
                  <a:schemeClr val="tx1"/>
                </a:solidFill>
              </a:rPr>
              <a:t>Yemek hazırlanmadan ve yemekten önce mutlaka eller yıkanmalıdır </a:t>
            </a:r>
          </a:p>
          <a:p>
            <a:r>
              <a:rPr lang="tr-TR" dirty="0">
                <a:solidFill>
                  <a:schemeClr val="tx1"/>
                </a:solidFill>
              </a:rPr>
              <a:t>Kullanılan mutfak malzemeleri, tabak ve bardaklar temiz olmalı, çiğ ve pişmiş besinler hazırlanırken farklı kap ve araçlar kullanılmalıdır (çapraz </a:t>
            </a:r>
            <a:r>
              <a:rPr lang="tr-TR" dirty="0" err="1">
                <a:solidFill>
                  <a:schemeClr val="tx1"/>
                </a:solidFill>
              </a:rPr>
              <a:t>kontaminasyon</a:t>
            </a:r>
            <a:r>
              <a:rPr lang="tr-TR" dirty="0">
                <a:solidFill>
                  <a:schemeClr val="tx1"/>
                </a:solidFill>
              </a:rPr>
              <a:t> riski)</a:t>
            </a:r>
          </a:p>
          <a:p>
            <a:r>
              <a:rPr lang="tr-TR" dirty="0">
                <a:solidFill>
                  <a:schemeClr val="tx1"/>
                </a:solidFill>
              </a:rPr>
              <a:t>Yiyecekler kaşıkla verilmelidir </a:t>
            </a:r>
          </a:p>
          <a:p>
            <a:r>
              <a:rPr lang="tr-TR" dirty="0">
                <a:solidFill>
                  <a:schemeClr val="tx1"/>
                </a:solidFill>
              </a:rPr>
              <a:t>Önemli bir bulaş kaynağı olan biberonun kullanılmaması bu nedenle önemlidir </a:t>
            </a:r>
          </a:p>
          <a:p>
            <a:endParaRPr lang="tr-T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656" y="4243201"/>
            <a:ext cx="1268507" cy="1484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068" y="2128364"/>
            <a:ext cx="864310" cy="1209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5B0F9-885C-4E60-BCE3-062D4266D382}" type="slidenum">
              <a:rPr lang="tr-TR" altLang="tr-TR" smtClean="0"/>
              <a:pPr/>
              <a:t>5</a:t>
            </a:fld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374058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81743" y="620688"/>
            <a:ext cx="7563395" cy="1143000"/>
          </a:xfrm>
        </p:spPr>
        <p:txBody>
          <a:bodyPr>
            <a:normAutofit fontScale="90000"/>
          </a:bodyPr>
          <a:lstStyle/>
          <a:p>
            <a:r>
              <a:rPr lang="tr-TR" sz="4000" b="1" dirty="0"/>
              <a:t>Besinlerin Hazırlanması ve Saklanması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95942" y="1515291"/>
            <a:ext cx="7230293" cy="5120639"/>
          </a:xfrm>
        </p:spPr>
        <p:txBody>
          <a:bodyPr>
            <a:normAutofit fontScale="92500" lnSpcReduction="10000"/>
          </a:bodyPr>
          <a:lstStyle/>
          <a:p>
            <a:r>
              <a:rPr lang="tr-TR" dirty="0">
                <a:solidFill>
                  <a:schemeClr val="tx1"/>
                </a:solidFill>
              </a:rPr>
              <a:t>Yiyeceklerin güvenle tüketilmesi için pişirme sıcaklığının 70</a:t>
            </a:r>
            <a:r>
              <a:rPr lang="tr-T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˚</a:t>
            </a:r>
            <a:r>
              <a:rPr lang="tr-TR" dirty="0">
                <a:solidFill>
                  <a:schemeClr val="tx1"/>
                </a:solidFill>
              </a:rPr>
              <a:t>C’ye ulaşması gerekir. Özellikle et, tavuk, balık, yumurta gibi yiyecekler iyi pişirilmelidir (termometre kullanılabilir)</a:t>
            </a:r>
          </a:p>
          <a:p>
            <a:r>
              <a:rPr lang="tr-TR" dirty="0">
                <a:solidFill>
                  <a:schemeClr val="tx1"/>
                </a:solidFill>
              </a:rPr>
              <a:t>Yiyecekler güvenli bir şekilde saklanmalı ve hazırlandıktan sonra oda sıcaklığında 2 saatten fazla bekletilmemelidir. </a:t>
            </a:r>
          </a:p>
          <a:p>
            <a:r>
              <a:rPr lang="tr-TR" dirty="0">
                <a:solidFill>
                  <a:schemeClr val="tx1"/>
                </a:solidFill>
              </a:rPr>
              <a:t>Yiyecekler küçük miktarlarda hazırlanmalı; buzdolabında 3 günden fazla bekletilmemeli ve hemen tüketilmelidir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785" y="1719147"/>
            <a:ext cx="1035841" cy="1494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743" y="4376692"/>
            <a:ext cx="747923" cy="1319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5B0F9-885C-4E60-BCE3-062D4266D382}" type="slidenum">
              <a:rPr lang="tr-TR" altLang="tr-TR" smtClean="0"/>
              <a:pPr/>
              <a:t>6</a:t>
            </a:fld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262386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73833"/>
            <a:ext cx="8229600" cy="950465"/>
          </a:xfrm>
        </p:spPr>
        <p:txBody>
          <a:bodyPr/>
          <a:lstStyle/>
          <a:p>
            <a:pPr eaLnBrk="1" hangingPunct="1"/>
            <a:r>
              <a:rPr lang="tr-TR" altLang="tr-TR" b="1" dirty="0">
                <a:latin typeface="+mn-lt"/>
              </a:rPr>
              <a:t>Doğumdan 6. Aya Kadar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5131" y="1645919"/>
            <a:ext cx="8660674" cy="501613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tr-TR" altLang="tr-TR" b="1" i="1" dirty="0"/>
              <a:t>	</a:t>
            </a:r>
          </a:p>
          <a:p>
            <a:pPr eaLnBrk="1" hangingPunct="1">
              <a:buFont typeface="Wingdings" pitchFamily="2" charset="2"/>
              <a:buNone/>
            </a:pPr>
            <a:r>
              <a:rPr lang="tr-TR" altLang="tr-TR" sz="2800" b="1" i="1" dirty="0">
                <a:solidFill>
                  <a:schemeClr val="tx1"/>
                </a:solidFill>
              </a:rPr>
              <a:t>*</a:t>
            </a:r>
            <a:r>
              <a:rPr lang="tr-TR" altLang="tr-TR" b="1" i="1" dirty="0">
                <a:solidFill>
                  <a:schemeClr val="tx1"/>
                </a:solidFill>
              </a:rPr>
              <a:t>Bebeğiniz her istediğinde, gece ve gündüz, günde toplam </a:t>
            </a:r>
            <a:r>
              <a:rPr lang="tr-TR" altLang="tr-TR" b="1" i="1" dirty="0" smtClean="0">
                <a:solidFill>
                  <a:schemeClr val="tx1"/>
                </a:solidFill>
              </a:rPr>
              <a:t>10-12 </a:t>
            </a:r>
            <a:r>
              <a:rPr lang="tr-TR" altLang="tr-TR" b="1" i="1" dirty="0">
                <a:solidFill>
                  <a:schemeClr val="tx1"/>
                </a:solidFill>
              </a:rPr>
              <a:t>kez emzirmelisiniz</a:t>
            </a:r>
            <a:r>
              <a:rPr lang="tr-TR" altLang="tr-TR" dirty="0">
                <a:solidFill>
                  <a:schemeClr val="tx1"/>
                </a:solidFill>
              </a:rPr>
              <a:t> </a:t>
            </a:r>
          </a:p>
          <a:p>
            <a:pPr eaLnBrk="1" hangingPunct="1">
              <a:spcAft>
                <a:spcPct val="15000"/>
              </a:spcAft>
            </a:pPr>
            <a:r>
              <a:rPr lang="tr-TR" altLang="tr-TR" dirty="0">
                <a:solidFill>
                  <a:schemeClr val="tx1"/>
                </a:solidFill>
              </a:rPr>
              <a:t>Bebeğinize “</a:t>
            </a:r>
            <a:r>
              <a:rPr lang="tr-TR" altLang="tr-TR" dirty="0" smtClean="0">
                <a:solidFill>
                  <a:schemeClr val="tx1"/>
                </a:solidFill>
              </a:rPr>
              <a:t>sadece </a:t>
            </a:r>
            <a:r>
              <a:rPr lang="tr-TR" altLang="tr-TR" dirty="0">
                <a:solidFill>
                  <a:schemeClr val="tx1"/>
                </a:solidFill>
              </a:rPr>
              <a:t>anne sütü” verin</a:t>
            </a:r>
          </a:p>
          <a:p>
            <a:pPr eaLnBrk="1" hangingPunct="1">
              <a:spcAft>
                <a:spcPct val="15000"/>
              </a:spcAft>
            </a:pPr>
            <a:r>
              <a:rPr lang="tr-TR" altLang="tr-TR" dirty="0">
                <a:solidFill>
                  <a:schemeClr val="tx1"/>
                </a:solidFill>
              </a:rPr>
              <a:t>Bebeğinizin yeterli kilo </a:t>
            </a:r>
            <a:r>
              <a:rPr lang="tr-TR" altLang="tr-TR" dirty="0" smtClean="0">
                <a:solidFill>
                  <a:schemeClr val="tx1"/>
                </a:solidFill>
              </a:rPr>
              <a:t>almadığını  </a:t>
            </a:r>
            <a:r>
              <a:rPr lang="tr-TR" altLang="tr-TR" dirty="0">
                <a:solidFill>
                  <a:schemeClr val="tx1"/>
                </a:solidFill>
              </a:rPr>
              <a:t>ya </a:t>
            </a:r>
            <a:r>
              <a:rPr lang="tr-TR" altLang="tr-TR" dirty="0" smtClean="0">
                <a:solidFill>
                  <a:schemeClr val="tx1"/>
                </a:solidFill>
              </a:rPr>
              <a:t>da</a:t>
            </a:r>
          </a:p>
          <a:p>
            <a:pPr marL="0" indent="0" eaLnBrk="1" hangingPunct="1">
              <a:spcAft>
                <a:spcPct val="15000"/>
              </a:spcAft>
              <a:buNone/>
            </a:pPr>
            <a:r>
              <a:rPr lang="tr-TR" altLang="tr-TR" dirty="0" smtClean="0">
                <a:solidFill>
                  <a:schemeClr val="tx1"/>
                </a:solidFill>
              </a:rPr>
              <a:t>    </a:t>
            </a:r>
            <a:r>
              <a:rPr lang="tr-TR" altLang="tr-TR" dirty="0">
                <a:solidFill>
                  <a:schemeClr val="tx1"/>
                </a:solidFill>
              </a:rPr>
              <a:t>sütünüzün yetmediğini düşünüyorsanız, </a:t>
            </a:r>
            <a:endParaRPr lang="tr-TR" altLang="tr-TR" dirty="0" smtClean="0">
              <a:solidFill>
                <a:schemeClr val="tx1"/>
              </a:solidFill>
            </a:endParaRPr>
          </a:p>
          <a:p>
            <a:pPr marL="0" indent="0" eaLnBrk="1" hangingPunct="1">
              <a:spcAft>
                <a:spcPct val="15000"/>
              </a:spcAft>
              <a:buNone/>
            </a:pPr>
            <a:r>
              <a:rPr lang="tr-TR" altLang="tr-TR" dirty="0" smtClean="0">
                <a:solidFill>
                  <a:schemeClr val="tx1"/>
                </a:solidFill>
              </a:rPr>
              <a:t>    mutlaka bir </a:t>
            </a:r>
            <a:r>
              <a:rPr lang="tr-TR" altLang="tr-TR" dirty="0">
                <a:solidFill>
                  <a:schemeClr val="tx1"/>
                </a:solidFill>
              </a:rPr>
              <a:t>sağlık kuruluşuna başvurun</a:t>
            </a:r>
          </a:p>
        </p:txBody>
      </p:sp>
      <p:pic>
        <p:nvPicPr>
          <p:cNvPr id="2050" name="Picture 2" descr="C:\Users\meliha.babayigit\Desktop\_mc2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869160"/>
            <a:ext cx="1464469" cy="144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007C-D8D4-4BD8-9F38-C52A9F7EDD22}" type="slidenum">
              <a:rPr lang="tr-TR" altLang="tr-TR" smtClean="0"/>
              <a:pPr/>
              <a:t>7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68460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58092" y="476674"/>
            <a:ext cx="7269480" cy="934116"/>
          </a:xfrm>
        </p:spPr>
        <p:txBody>
          <a:bodyPr/>
          <a:lstStyle/>
          <a:p>
            <a:pPr eaLnBrk="1" hangingPunct="1"/>
            <a:r>
              <a:rPr lang="tr-TR" altLang="tr-TR" sz="4000" b="1" dirty="0">
                <a:latin typeface="+mn-lt"/>
              </a:rPr>
              <a:t>6.Aydan 12. Aya Kadar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48" y="1484785"/>
            <a:ext cx="8797835" cy="5177272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lnSpc>
                <a:spcPct val="105000"/>
              </a:lnSpc>
              <a:buFont typeface="Wingdings" pitchFamily="2" charset="2"/>
              <a:buNone/>
            </a:pPr>
            <a:r>
              <a:rPr lang="tr-TR" altLang="tr-TR" sz="3000" b="1" i="1" dirty="0">
                <a:solidFill>
                  <a:schemeClr val="tx1"/>
                </a:solidFill>
              </a:rPr>
              <a:t>                 *Bebeğiniz her istediğinde emzirmeye devam edin</a:t>
            </a:r>
            <a:endParaRPr lang="tr-TR" altLang="tr-TR" sz="3000" dirty="0">
              <a:solidFill>
                <a:schemeClr val="tx1"/>
              </a:solidFill>
            </a:endParaRPr>
          </a:p>
          <a:p>
            <a:pPr eaLnBrk="1" hangingPunct="1">
              <a:lnSpc>
                <a:spcPct val="105000"/>
              </a:lnSpc>
              <a:buFont typeface="Wingdings" pitchFamily="2" charset="2"/>
              <a:buNone/>
            </a:pPr>
            <a:r>
              <a:rPr lang="tr-TR" altLang="tr-TR" sz="3000" dirty="0">
                <a:solidFill>
                  <a:schemeClr val="tx1"/>
                </a:solidFill>
              </a:rPr>
              <a:t>	</a:t>
            </a:r>
            <a:r>
              <a:rPr lang="tr-TR" altLang="tr-TR" dirty="0">
                <a:solidFill>
                  <a:schemeClr val="tx1"/>
                </a:solidFill>
              </a:rPr>
              <a:t>Sıvı yağ ile hazırlanan sebze ve tahıl çorbaları (patates, pirinç ya da bulgur vb.) ya da</a:t>
            </a:r>
          </a:p>
          <a:p>
            <a:pPr lvl="2" eaLnBrk="1" hangingPunct="1">
              <a:lnSpc>
                <a:spcPct val="105000"/>
              </a:lnSpc>
            </a:pPr>
            <a:r>
              <a:rPr lang="tr-TR" altLang="tr-TR" sz="3200" dirty="0">
                <a:solidFill>
                  <a:schemeClr val="tx1"/>
                </a:solidFill>
              </a:rPr>
              <a:t>Kıyma ya da yumurta sarısı ile hazırlanmış yemekler (kabak dolma, biber dolma, sulu köfte vb.) ya da</a:t>
            </a:r>
          </a:p>
          <a:p>
            <a:pPr lvl="2" eaLnBrk="1" hangingPunct="1">
              <a:lnSpc>
                <a:spcPct val="105000"/>
              </a:lnSpc>
            </a:pPr>
            <a:r>
              <a:rPr lang="tr-TR" altLang="tr-TR" sz="3200" dirty="0">
                <a:solidFill>
                  <a:schemeClr val="tx1"/>
                </a:solidFill>
              </a:rPr>
              <a:t>Yoğurtlu çorbalar (tarhana, yayla) ve ekmek ya da</a:t>
            </a:r>
          </a:p>
          <a:p>
            <a:pPr lvl="2" eaLnBrk="1" hangingPunct="1">
              <a:lnSpc>
                <a:spcPct val="105000"/>
              </a:lnSpc>
            </a:pPr>
            <a:r>
              <a:rPr lang="tr-TR" altLang="tr-TR" sz="3200" dirty="0">
                <a:solidFill>
                  <a:schemeClr val="tx1"/>
                </a:solidFill>
              </a:rPr>
              <a:t>Mercimek, pirinç, bulgur, havuç, patates, domates, kuru soğan, sıvı yağ ile hazırlanan çorbalar ve ekmek  ya da</a:t>
            </a:r>
          </a:p>
          <a:p>
            <a:pPr lvl="2" eaLnBrk="1" hangingPunct="1">
              <a:lnSpc>
                <a:spcPct val="105000"/>
              </a:lnSpc>
            </a:pPr>
            <a:r>
              <a:rPr lang="tr-TR" altLang="tr-TR" sz="3200" dirty="0">
                <a:solidFill>
                  <a:schemeClr val="tx1"/>
                </a:solidFill>
              </a:rPr>
              <a:t>Taze mevsim meyve suları ya da ezmeleri</a:t>
            </a:r>
            <a:endParaRPr lang="tr-TR" altLang="tr-TR" sz="3200" i="1" dirty="0">
              <a:solidFill>
                <a:schemeClr val="tx1"/>
              </a:solidFill>
            </a:endParaRPr>
          </a:p>
          <a:p>
            <a:pPr eaLnBrk="1" hangingPunct="1">
              <a:lnSpc>
                <a:spcPct val="105000"/>
              </a:lnSpc>
              <a:buFont typeface="Wingdings" pitchFamily="2" charset="2"/>
              <a:buNone/>
            </a:pPr>
            <a:r>
              <a:rPr lang="tr-TR" altLang="tr-TR" sz="2400" i="1" dirty="0">
                <a:solidFill>
                  <a:schemeClr val="tx1"/>
                </a:solidFill>
              </a:rPr>
              <a:t>	</a:t>
            </a: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007C-D8D4-4BD8-9F38-C52A9F7EDD22}" type="slidenum">
              <a:rPr lang="tr-TR" altLang="tr-TR" smtClean="0"/>
              <a:pPr/>
              <a:t>8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52432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038497" y="773832"/>
            <a:ext cx="7269480" cy="872088"/>
          </a:xfrm>
        </p:spPr>
        <p:txBody>
          <a:bodyPr/>
          <a:lstStyle/>
          <a:p>
            <a:pPr eaLnBrk="1" hangingPunct="1"/>
            <a:r>
              <a:rPr lang="tr-TR" altLang="tr-TR" sz="4000" b="1" dirty="0">
                <a:latin typeface="+mn-lt"/>
              </a:rPr>
              <a:t>12.Aydan 2 Yaşa Kadar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5538" y="1706588"/>
            <a:ext cx="8699863" cy="4929343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tr-TR" altLang="tr-TR" sz="3000" b="1" i="1" dirty="0">
                <a:solidFill>
                  <a:schemeClr val="tx1"/>
                </a:solidFill>
              </a:rPr>
              <a:t>Bebeğiniz her istediğinde emzirmeye devam edin.</a:t>
            </a:r>
            <a:endParaRPr lang="tr-TR" altLang="tr-TR" sz="3000" dirty="0">
              <a:solidFill>
                <a:schemeClr val="tx1"/>
              </a:solidFill>
            </a:endParaRPr>
          </a:p>
          <a:p>
            <a:pPr eaLnBrk="1" hangingPunct="1">
              <a:lnSpc>
                <a:spcPct val="105000"/>
              </a:lnSpc>
              <a:spcAft>
                <a:spcPct val="20000"/>
              </a:spcAft>
            </a:pPr>
            <a:r>
              <a:rPr lang="tr-TR" altLang="tr-TR" sz="3000" dirty="0">
                <a:solidFill>
                  <a:schemeClr val="tx1"/>
                </a:solidFill>
              </a:rPr>
              <a:t>Ailenin yediği yemeklerden, bir seferde yeterli miktarda olmak üzere (3/4  su bardağı kadar) (baharatsız ve az yağlı) </a:t>
            </a:r>
          </a:p>
          <a:p>
            <a:pPr eaLnBrk="1" hangingPunct="1">
              <a:lnSpc>
                <a:spcPct val="105000"/>
              </a:lnSpc>
              <a:spcAft>
                <a:spcPct val="20000"/>
              </a:spcAft>
            </a:pPr>
            <a:r>
              <a:rPr lang="tr-TR" altLang="tr-TR" sz="3000" dirty="0">
                <a:solidFill>
                  <a:schemeClr val="tx1"/>
                </a:solidFill>
              </a:rPr>
              <a:t>Peynir, ekmek (lavaş) ve taze sebze (domates, biber gibi) ya da</a:t>
            </a:r>
          </a:p>
          <a:p>
            <a:pPr eaLnBrk="1" hangingPunct="1">
              <a:lnSpc>
                <a:spcPct val="105000"/>
              </a:lnSpc>
              <a:spcAft>
                <a:spcPct val="20000"/>
              </a:spcAft>
            </a:pPr>
            <a:r>
              <a:rPr lang="tr-TR" altLang="tr-TR" sz="3000" dirty="0">
                <a:solidFill>
                  <a:schemeClr val="tx1"/>
                </a:solidFill>
              </a:rPr>
              <a:t>Sıvı yağ ile hazırlanmış kıymalı (ya da tavuklu) sebze yemeği (patates, kabak, ıspanak gibi) ve yoğurt, ekmek ya da</a:t>
            </a:r>
          </a:p>
          <a:p>
            <a:pPr eaLnBrk="1" hangingPunct="1">
              <a:lnSpc>
                <a:spcPct val="105000"/>
              </a:lnSpc>
              <a:spcAft>
                <a:spcPct val="20000"/>
              </a:spcAft>
            </a:pPr>
            <a:r>
              <a:rPr lang="tr-TR" altLang="tr-TR" sz="3000" dirty="0">
                <a:solidFill>
                  <a:schemeClr val="tx1"/>
                </a:solidFill>
              </a:rPr>
              <a:t>Sıvı yağ ile hazırlanan </a:t>
            </a:r>
            <a:r>
              <a:rPr lang="tr-TR" altLang="tr-TR" sz="3000" dirty="0" err="1">
                <a:solidFill>
                  <a:schemeClr val="tx1"/>
                </a:solidFill>
              </a:rPr>
              <a:t>kurubaklagil</a:t>
            </a:r>
            <a:r>
              <a:rPr lang="tr-TR" altLang="tr-TR" sz="3000" dirty="0">
                <a:solidFill>
                  <a:schemeClr val="tx1"/>
                </a:solidFill>
              </a:rPr>
              <a:t> yemeği (kuru fasulye, nohut gibi) ve ekmek(pirinç pilavı, bulgur pilavı) ya da </a:t>
            </a: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007C-D8D4-4BD8-9F38-C52A9F7EDD22}" type="slidenum">
              <a:rPr lang="tr-TR" altLang="tr-TR" smtClean="0"/>
              <a:pPr/>
              <a:t>9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11660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</TotalTime>
  <Words>1250</Words>
  <Application>Microsoft Office PowerPoint</Application>
  <PresentationFormat>Ekran Gösterisi (4:3)</PresentationFormat>
  <Paragraphs>183</Paragraphs>
  <Slides>27</Slides>
  <Notes>7</Notes>
  <HiddenSlides>1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27</vt:i4>
      </vt:variant>
    </vt:vector>
  </HeadingPairs>
  <TitlesOfParts>
    <vt:vector size="32" baseType="lpstr">
      <vt:lpstr>Arial</vt:lpstr>
      <vt:lpstr>Calibri</vt:lpstr>
      <vt:lpstr>Times New Roman</vt:lpstr>
      <vt:lpstr>Wingdings</vt:lpstr>
      <vt:lpstr>Ofis Teması</vt:lpstr>
      <vt:lpstr>TAMAMLAYICI BESLENME-2</vt:lpstr>
      <vt:lpstr>               Uygun Tamamlayıcı Beslenme      </vt:lpstr>
      <vt:lpstr>PowerPoint Sunusu</vt:lpstr>
      <vt:lpstr>Güvenli Gıda Hazırlamanın 5 Anahtarı</vt:lpstr>
      <vt:lpstr>Besin Hijyeni</vt:lpstr>
      <vt:lpstr>Besinlerin Hazırlanması ve Saklanması</vt:lpstr>
      <vt:lpstr>Doğumdan 6. Aya Kadar</vt:lpstr>
      <vt:lpstr>6.Aydan 12. Aya Kadar</vt:lpstr>
      <vt:lpstr>12.Aydan 2 Yaşa Kadar</vt:lpstr>
      <vt:lpstr>12.Aydan 2 Yaşa Kadar</vt:lpstr>
      <vt:lpstr>Çocuklara Verilecek Besinleri Zenginleştirme Yolları</vt:lpstr>
      <vt:lpstr>PowerPoint Sunusu</vt:lpstr>
      <vt:lpstr>Ailelere Öneriler</vt:lpstr>
      <vt:lpstr>Yemek Anları Mutlu Geçsin</vt:lpstr>
      <vt:lpstr>PowerPoint Sunusu</vt:lpstr>
      <vt:lpstr>PowerPoint Sunusu</vt:lpstr>
      <vt:lpstr>Bir Yaşın Altında Verilmesi Uygun Olmayan Besinler</vt:lpstr>
      <vt:lpstr>Dikkatli Kullanılması Gereken Besinler</vt:lpstr>
      <vt:lpstr>Su İhtiyacı??</vt:lpstr>
      <vt:lpstr>Örnek Tarifler:</vt:lpstr>
      <vt:lpstr>Özetlenecek Olursa…</vt:lpstr>
      <vt:lpstr>PowerPoint Sunusu</vt:lpstr>
      <vt:lpstr>Her çocuk 6-23 ay arası 7 temel besin grubunun en az 4 tanesinden  her gün tüketmeli </vt:lpstr>
      <vt:lpstr>Porsiyonların Ölçüsü</vt:lpstr>
      <vt:lpstr>Anne Sütü ile Beslenen ve Tamamlayıcı Besin Alan Bebeklerde</vt:lpstr>
      <vt:lpstr>Grup Çalışması</vt:lpstr>
      <vt:lpstr>BEBEĞİN BESLENMESİNİ ÖZEL ZAMAN OLARAK ALGILAYIN VE BEBEĞİNİZİ MUTLU EDİN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MELEK KILIÇ</dc:creator>
  <cp:lastModifiedBy>Melek</cp:lastModifiedBy>
  <cp:revision>11</cp:revision>
  <dcterms:created xsi:type="dcterms:W3CDTF">2018-05-23T07:59:41Z</dcterms:created>
  <dcterms:modified xsi:type="dcterms:W3CDTF">2018-11-03T15:13:59Z</dcterms:modified>
</cp:coreProperties>
</file>